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1611" r:id="rId5"/>
    <p:sldId id="1617" r:id="rId6"/>
    <p:sldId id="1634" r:id="rId7"/>
    <p:sldId id="1635" r:id="rId8"/>
    <p:sldId id="1632" r:id="rId9"/>
    <p:sldId id="1623" r:id="rId10"/>
    <p:sldId id="1618" r:id="rId11"/>
    <p:sldId id="1642" r:id="rId12"/>
    <p:sldId id="1602" r:id="rId13"/>
    <p:sldId id="1643" r:id="rId14"/>
    <p:sldId id="262" r:id="rId15"/>
    <p:sldId id="1644" r:id="rId16"/>
    <p:sldId id="1645" r:id="rId17"/>
    <p:sldId id="1636" r:id="rId18"/>
    <p:sldId id="1620" r:id="rId19"/>
    <p:sldId id="1637" r:id="rId20"/>
    <p:sldId id="1626" r:id="rId21"/>
    <p:sldId id="356" r:id="rId22"/>
    <p:sldId id="357" r:id="rId23"/>
    <p:sldId id="16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14C"/>
    <a:srgbClr val="53B2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9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950453-69C0-4917-A68E-CE336F22F6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0569263-CBA4-4FD8-BC77-D997E97E9C76}">
      <dgm:prSet/>
      <dgm:spPr/>
      <dgm:t>
        <a:bodyPr/>
        <a:lstStyle/>
        <a:p>
          <a:r>
            <a:rPr lang="en-US"/>
            <a:t>Marries line of credit flexibility with impact fund discipline</a:t>
          </a:r>
        </a:p>
      </dgm:t>
    </dgm:pt>
    <dgm:pt modelId="{AC1874C0-009E-45F9-9858-BF40F0BF772A}" type="parTrans" cxnId="{4C53D322-DEA0-4529-81E8-9E650B8369EB}">
      <dgm:prSet/>
      <dgm:spPr/>
      <dgm:t>
        <a:bodyPr/>
        <a:lstStyle/>
        <a:p>
          <a:endParaRPr lang="en-US"/>
        </a:p>
      </dgm:t>
    </dgm:pt>
    <dgm:pt modelId="{CE4EB7D5-1BC0-4B57-9242-D89AC92E3F43}" type="sibTrans" cxnId="{4C53D322-DEA0-4529-81E8-9E650B8369EB}">
      <dgm:prSet/>
      <dgm:spPr/>
      <dgm:t>
        <a:bodyPr/>
        <a:lstStyle/>
        <a:p>
          <a:endParaRPr lang="en-US"/>
        </a:p>
      </dgm:t>
    </dgm:pt>
    <dgm:pt modelId="{D3E6BE17-83F7-4016-B3FB-F2CC6D2D1DF0}">
      <dgm:prSet/>
      <dgm:spPr/>
      <dgm:t>
        <a:bodyPr/>
        <a:lstStyle/>
        <a:p>
          <a:r>
            <a:rPr lang="en-US"/>
            <a:t>Low-interest revolving loan </a:t>
          </a:r>
        </a:p>
      </dgm:t>
    </dgm:pt>
    <dgm:pt modelId="{246C8790-64E8-4A68-A730-EF110A7B4187}" type="parTrans" cxnId="{BA2FBB4D-A9FA-4681-BBA9-62486851B9F6}">
      <dgm:prSet/>
      <dgm:spPr/>
      <dgm:t>
        <a:bodyPr/>
        <a:lstStyle/>
        <a:p>
          <a:endParaRPr lang="en-US"/>
        </a:p>
      </dgm:t>
    </dgm:pt>
    <dgm:pt modelId="{7A28B22E-6005-48BD-8877-89F516FD7B1B}" type="sibTrans" cxnId="{BA2FBB4D-A9FA-4681-BBA9-62486851B9F6}">
      <dgm:prSet/>
      <dgm:spPr/>
      <dgm:t>
        <a:bodyPr/>
        <a:lstStyle/>
        <a:p>
          <a:endParaRPr lang="en-US"/>
        </a:p>
      </dgm:t>
    </dgm:pt>
    <dgm:pt modelId="{A413DFE4-E6B3-419A-AC07-D36EF8C75399}">
      <dgm:prSet/>
      <dgm:spPr/>
      <dgm:t>
        <a:bodyPr/>
        <a:lstStyle/>
        <a:p>
          <a:r>
            <a:rPr lang="en-US"/>
            <a:t>Financing tied to qualifying resilience interventions</a:t>
          </a:r>
        </a:p>
      </dgm:t>
    </dgm:pt>
    <dgm:pt modelId="{CF8D5B30-6E00-4247-A8A2-9A0A58618827}" type="parTrans" cxnId="{08B1EB46-CC08-490F-99AF-6D6C1224A6CD}">
      <dgm:prSet/>
      <dgm:spPr/>
      <dgm:t>
        <a:bodyPr/>
        <a:lstStyle/>
        <a:p>
          <a:endParaRPr lang="en-US"/>
        </a:p>
      </dgm:t>
    </dgm:pt>
    <dgm:pt modelId="{30942CDD-2CF3-406F-9A92-54627B52F4BF}" type="sibTrans" cxnId="{08B1EB46-CC08-490F-99AF-6D6C1224A6CD}">
      <dgm:prSet/>
      <dgm:spPr/>
      <dgm:t>
        <a:bodyPr/>
        <a:lstStyle/>
        <a:p>
          <a:endParaRPr lang="en-US"/>
        </a:p>
      </dgm:t>
    </dgm:pt>
    <dgm:pt modelId="{DD98643A-41CC-48AB-AF92-AAB1066B58BC}">
      <dgm:prSet/>
      <dgm:spPr/>
      <dgm:t>
        <a:bodyPr/>
        <a:lstStyle/>
        <a:p>
          <a:r>
            <a:rPr lang="en-US"/>
            <a:t>Embedded technical support (ASTM PRA, Product Support Program)</a:t>
          </a:r>
        </a:p>
      </dgm:t>
    </dgm:pt>
    <dgm:pt modelId="{500175F3-C277-411F-8C9E-59F6722D6392}" type="parTrans" cxnId="{6B72CEFF-1D1A-4AAD-82D1-65CF884D08A3}">
      <dgm:prSet/>
      <dgm:spPr/>
      <dgm:t>
        <a:bodyPr/>
        <a:lstStyle/>
        <a:p>
          <a:endParaRPr lang="en-US"/>
        </a:p>
      </dgm:t>
    </dgm:pt>
    <dgm:pt modelId="{E72E579A-5827-428A-BC7F-A86EE888F5D7}" type="sibTrans" cxnId="{6B72CEFF-1D1A-4AAD-82D1-65CF884D08A3}">
      <dgm:prSet/>
      <dgm:spPr/>
      <dgm:t>
        <a:bodyPr/>
        <a:lstStyle/>
        <a:p>
          <a:endParaRPr lang="en-US"/>
        </a:p>
      </dgm:t>
    </dgm:pt>
    <dgm:pt modelId="{7C8997DB-BCB3-406B-9AB0-3F03CE5749A1}">
      <dgm:prSet/>
      <dgm:spPr/>
      <dgm:t>
        <a:bodyPr/>
        <a:lstStyle/>
        <a:p>
          <a:r>
            <a:rPr lang="en-US"/>
            <a:t>Positions resilience as a bankable asset class</a:t>
          </a:r>
        </a:p>
      </dgm:t>
    </dgm:pt>
    <dgm:pt modelId="{D697183F-2C64-4716-9E9C-6A4727E7D889}" type="parTrans" cxnId="{27B8397B-99AB-405F-85CC-3F23E541BB87}">
      <dgm:prSet/>
      <dgm:spPr/>
      <dgm:t>
        <a:bodyPr/>
        <a:lstStyle/>
        <a:p>
          <a:endParaRPr lang="en-US"/>
        </a:p>
      </dgm:t>
    </dgm:pt>
    <dgm:pt modelId="{4E182739-4A74-49F0-9E99-EB88BA34A7BF}" type="sibTrans" cxnId="{27B8397B-99AB-405F-85CC-3F23E541BB87}">
      <dgm:prSet/>
      <dgm:spPr/>
      <dgm:t>
        <a:bodyPr/>
        <a:lstStyle/>
        <a:p>
          <a:endParaRPr lang="en-US"/>
        </a:p>
      </dgm:t>
    </dgm:pt>
    <dgm:pt modelId="{FC4F7CB8-F46F-4024-8543-B588D7D4EF8C}">
      <dgm:prSet/>
      <dgm:spPr/>
      <dgm:t>
        <a:bodyPr/>
        <a:lstStyle/>
        <a:p>
          <a:r>
            <a:rPr lang="en-US"/>
            <a:t>Designed for Hyperlocal Scale: Affordable housing in Montgomery County</a:t>
          </a:r>
        </a:p>
      </dgm:t>
    </dgm:pt>
    <dgm:pt modelId="{8F359210-01D8-48EE-83D5-02DE641A9A47}" type="parTrans" cxnId="{832453CC-CF12-48AE-B51C-5C2950316CF6}">
      <dgm:prSet/>
      <dgm:spPr/>
      <dgm:t>
        <a:bodyPr/>
        <a:lstStyle/>
        <a:p>
          <a:endParaRPr lang="en-US"/>
        </a:p>
      </dgm:t>
    </dgm:pt>
    <dgm:pt modelId="{FC037EF1-A56C-4C1A-95E2-825B19A86D0B}" type="sibTrans" cxnId="{832453CC-CF12-48AE-B51C-5C2950316CF6}">
      <dgm:prSet/>
      <dgm:spPr/>
      <dgm:t>
        <a:bodyPr/>
        <a:lstStyle/>
        <a:p>
          <a:endParaRPr lang="en-US"/>
        </a:p>
      </dgm:t>
    </dgm:pt>
    <dgm:pt modelId="{F82D001D-6F96-4267-BE03-E763DE378569}">
      <dgm:prSet/>
      <dgm:spPr/>
      <dgm:t>
        <a:bodyPr/>
        <a:lstStyle/>
        <a:p>
          <a:r>
            <a:rPr lang="en-US" dirty="0"/>
            <a:t>Deploy catalytic capital quickly</a:t>
          </a:r>
        </a:p>
      </dgm:t>
    </dgm:pt>
    <dgm:pt modelId="{07FA454F-0FF3-4529-BDAB-8116F30B6A44}" type="parTrans" cxnId="{35CAB7F8-B0EB-4E63-A4CB-41D6AE3A3AF0}">
      <dgm:prSet/>
      <dgm:spPr/>
      <dgm:t>
        <a:bodyPr/>
        <a:lstStyle/>
        <a:p>
          <a:endParaRPr lang="en-US"/>
        </a:p>
      </dgm:t>
    </dgm:pt>
    <dgm:pt modelId="{596D0635-83D5-44CD-82AE-FE82012BED5A}" type="sibTrans" cxnId="{35CAB7F8-B0EB-4E63-A4CB-41D6AE3A3AF0}">
      <dgm:prSet/>
      <dgm:spPr/>
      <dgm:t>
        <a:bodyPr/>
        <a:lstStyle/>
        <a:p>
          <a:endParaRPr lang="en-US"/>
        </a:p>
      </dgm:t>
    </dgm:pt>
    <dgm:pt modelId="{97E0EEF8-F08C-4C63-927D-FEA3974FB418}">
      <dgm:prSet/>
      <dgm:spPr/>
      <dgm:t>
        <a:bodyPr/>
        <a:lstStyle/>
        <a:p>
          <a:r>
            <a:rPr lang="en-US" dirty="0"/>
            <a:t>Build replicable model of adaptation finance</a:t>
          </a:r>
        </a:p>
      </dgm:t>
    </dgm:pt>
    <dgm:pt modelId="{DFF426CF-BFB6-43AE-9234-826DBF7FE0B0}" type="parTrans" cxnId="{8C6E43E9-CDA1-44FD-B279-81ABC55037DA}">
      <dgm:prSet/>
      <dgm:spPr/>
      <dgm:t>
        <a:bodyPr/>
        <a:lstStyle/>
        <a:p>
          <a:endParaRPr lang="en-US"/>
        </a:p>
      </dgm:t>
    </dgm:pt>
    <dgm:pt modelId="{E6EC4EA9-43ED-4CBB-B3A3-1FFF5C936D53}" type="sibTrans" cxnId="{8C6E43E9-CDA1-44FD-B279-81ABC55037DA}">
      <dgm:prSet/>
      <dgm:spPr/>
      <dgm:t>
        <a:bodyPr/>
        <a:lstStyle/>
        <a:p>
          <a:endParaRPr lang="en-US"/>
        </a:p>
      </dgm:t>
    </dgm:pt>
    <dgm:pt modelId="{7A2E4635-3258-4F8C-921B-1C1695939D47}">
      <dgm:prSet/>
      <dgm:spPr/>
      <dgm:t>
        <a:bodyPr/>
        <a:lstStyle/>
        <a:p>
          <a:r>
            <a:rPr lang="en-US"/>
            <a:t>Capital Sources (Public + Private + Philanthropy) </a:t>
          </a:r>
        </a:p>
      </dgm:t>
    </dgm:pt>
    <dgm:pt modelId="{745DA0EF-FB27-4DCC-8EA3-A8187647709F}" type="parTrans" cxnId="{3174E9F6-B786-41A2-BE36-58604BCC612C}">
      <dgm:prSet/>
      <dgm:spPr/>
      <dgm:t>
        <a:bodyPr/>
        <a:lstStyle/>
        <a:p>
          <a:endParaRPr lang="en-US"/>
        </a:p>
      </dgm:t>
    </dgm:pt>
    <dgm:pt modelId="{7E16C6E8-660A-450D-85AC-8EED8D7C33F7}" type="sibTrans" cxnId="{3174E9F6-B786-41A2-BE36-58604BCC612C}">
      <dgm:prSet/>
      <dgm:spPr/>
      <dgm:t>
        <a:bodyPr/>
        <a:lstStyle/>
        <a:p>
          <a:endParaRPr lang="en-US"/>
        </a:p>
      </dgm:t>
    </dgm:pt>
    <dgm:pt modelId="{5F23EAD0-7BF3-4969-A900-CD72A1645E7B}" type="pres">
      <dgm:prSet presAssocID="{53950453-69C0-4917-A68E-CE336F22F676}" presName="diagram" presStyleCnt="0">
        <dgm:presLayoutVars>
          <dgm:dir/>
          <dgm:resizeHandles val="exact"/>
        </dgm:presLayoutVars>
      </dgm:prSet>
      <dgm:spPr/>
    </dgm:pt>
    <dgm:pt modelId="{A192FBBB-8763-462B-9EC6-98C02CD07352}" type="pres">
      <dgm:prSet presAssocID="{E0569263-CBA4-4FD8-BC77-D997E97E9C76}" presName="node" presStyleLbl="node1" presStyleIdx="0" presStyleCnt="9">
        <dgm:presLayoutVars>
          <dgm:bulletEnabled val="1"/>
        </dgm:presLayoutVars>
      </dgm:prSet>
      <dgm:spPr/>
    </dgm:pt>
    <dgm:pt modelId="{5247F54D-C9AE-418E-AB14-BDD361FF92C7}" type="pres">
      <dgm:prSet presAssocID="{CE4EB7D5-1BC0-4B57-9242-D89AC92E3F43}" presName="sibTrans" presStyleCnt="0"/>
      <dgm:spPr/>
    </dgm:pt>
    <dgm:pt modelId="{742AB95D-959B-4204-BDA2-CB8E15007400}" type="pres">
      <dgm:prSet presAssocID="{D3E6BE17-83F7-4016-B3FB-F2CC6D2D1DF0}" presName="node" presStyleLbl="node1" presStyleIdx="1" presStyleCnt="9">
        <dgm:presLayoutVars>
          <dgm:bulletEnabled val="1"/>
        </dgm:presLayoutVars>
      </dgm:prSet>
      <dgm:spPr/>
    </dgm:pt>
    <dgm:pt modelId="{CBB0AB30-76C8-49FB-8975-25284D8E4DAD}" type="pres">
      <dgm:prSet presAssocID="{7A28B22E-6005-48BD-8877-89F516FD7B1B}" presName="sibTrans" presStyleCnt="0"/>
      <dgm:spPr/>
    </dgm:pt>
    <dgm:pt modelId="{8A236D9A-09EF-401F-AC03-C5A729F5AA82}" type="pres">
      <dgm:prSet presAssocID="{A413DFE4-E6B3-419A-AC07-D36EF8C75399}" presName="node" presStyleLbl="node1" presStyleIdx="2" presStyleCnt="9">
        <dgm:presLayoutVars>
          <dgm:bulletEnabled val="1"/>
        </dgm:presLayoutVars>
      </dgm:prSet>
      <dgm:spPr/>
    </dgm:pt>
    <dgm:pt modelId="{9860311F-55CC-483B-86AE-9DA8C0013374}" type="pres">
      <dgm:prSet presAssocID="{30942CDD-2CF3-406F-9A92-54627B52F4BF}" presName="sibTrans" presStyleCnt="0"/>
      <dgm:spPr/>
    </dgm:pt>
    <dgm:pt modelId="{64965AB0-44AD-4BBD-A5B1-473248E9F079}" type="pres">
      <dgm:prSet presAssocID="{DD98643A-41CC-48AB-AF92-AAB1066B58BC}" presName="node" presStyleLbl="node1" presStyleIdx="3" presStyleCnt="9">
        <dgm:presLayoutVars>
          <dgm:bulletEnabled val="1"/>
        </dgm:presLayoutVars>
      </dgm:prSet>
      <dgm:spPr/>
    </dgm:pt>
    <dgm:pt modelId="{221016D5-E066-4C62-B7E3-F80394066D16}" type="pres">
      <dgm:prSet presAssocID="{E72E579A-5827-428A-BC7F-A86EE888F5D7}" presName="sibTrans" presStyleCnt="0"/>
      <dgm:spPr/>
    </dgm:pt>
    <dgm:pt modelId="{215A3C3D-6B3E-406B-A8E6-DA551EA5097C}" type="pres">
      <dgm:prSet presAssocID="{7C8997DB-BCB3-406B-9AB0-3F03CE5749A1}" presName="node" presStyleLbl="node1" presStyleIdx="4" presStyleCnt="9">
        <dgm:presLayoutVars>
          <dgm:bulletEnabled val="1"/>
        </dgm:presLayoutVars>
      </dgm:prSet>
      <dgm:spPr/>
    </dgm:pt>
    <dgm:pt modelId="{76E0F6BB-C571-476F-96DD-802DFEC183E9}" type="pres">
      <dgm:prSet presAssocID="{4E182739-4A74-49F0-9E99-EB88BA34A7BF}" presName="sibTrans" presStyleCnt="0"/>
      <dgm:spPr/>
    </dgm:pt>
    <dgm:pt modelId="{EC1805A4-C3D7-4A2C-8B04-747F6242EDF6}" type="pres">
      <dgm:prSet presAssocID="{FC4F7CB8-F46F-4024-8543-B588D7D4EF8C}" presName="node" presStyleLbl="node1" presStyleIdx="5" presStyleCnt="9">
        <dgm:presLayoutVars>
          <dgm:bulletEnabled val="1"/>
        </dgm:presLayoutVars>
      </dgm:prSet>
      <dgm:spPr/>
    </dgm:pt>
    <dgm:pt modelId="{D3611E66-813C-4F84-8692-B5F23A05C0C9}" type="pres">
      <dgm:prSet presAssocID="{FC037EF1-A56C-4C1A-95E2-825B19A86D0B}" presName="sibTrans" presStyleCnt="0"/>
      <dgm:spPr/>
    </dgm:pt>
    <dgm:pt modelId="{3297BDD5-BE26-40ED-A231-AA5DD709482C}" type="pres">
      <dgm:prSet presAssocID="{F82D001D-6F96-4267-BE03-E763DE378569}" presName="node" presStyleLbl="node1" presStyleIdx="6" presStyleCnt="9">
        <dgm:presLayoutVars>
          <dgm:bulletEnabled val="1"/>
        </dgm:presLayoutVars>
      </dgm:prSet>
      <dgm:spPr/>
    </dgm:pt>
    <dgm:pt modelId="{A49CC604-E3CD-456F-B76D-A9F52AEA4501}" type="pres">
      <dgm:prSet presAssocID="{596D0635-83D5-44CD-82AE-FE82012BED5A}" presName="sibTrans" presStyleCnt="0"/>
      <dgm:spPr/>
    </dgm:pt>
    <dgm:pt modelId="{EC8011B2-767E-4F32-929F-1F1FCA4C085E}" type="pres">
      <dgm:prSet presAssocID="{97E0EEF8-F08C-4C63-927D-FEA3974FB418}" presName="node" presStyleLbl="node1" presStyleIdx="7" presStyleCnt="9">
        <dgm:presLayoutVars>
          <dgm:bulletEnabled val="1"/>
        </dgm:presLayoutVars>
      </dgm:prSet>
      <dgm:spPr/>
    </dgm:pt>
    <dgm:pt modelId="{1DBF5C74-24B6-48D1-8DB7-F53B8B9AA375}" type="pres">
      <dgm:prSet presAssocID="{E6EC4EA9-43ED-4CBB-B3A3-1FFF5C936D53}" presName="sibTrans" presStyleCnt="0"/>
      <dgm:spPr/>
    </dgm:pt>
    <dgm:pt modelId="{71E2BF84-AADE-4F99-9E97-ABCFEB4079BB}" type="pres">
      <dgm:prSet presAssocID="{7A2E4635-3258-4F8C-921B-1C1695939D47}" presName="node" presStyleLbl="node1" presStyleIdx="8" presStyleCnt="9">
        <dgm:presLayoutVars>
          <dgm:bulletEnabled val="1"/>
        </dgm:presLayoutVars>
      </dgm:prSet>
      <dgm:spPr/>
    </dgm:pt>
  </dgm:ptLst>
  <dgm:cxnLst>
    <dgm:cxn modelId="{53608800-B6EA-4297-B222-4C6B41F32D2E}" type="presOf" srcId="{53950453-69C0-4917-A68E-CE336F22F676}" destId="{5F23EAD0-7BF3-4969-A900-CD72A1645E7B}" srcOrd="0" destOrd="0" presId="urn:microsoft.com/office/officeart/2005/8/layout/default"/>
    <dgm:cxn modelId="{4C53D322-DEA0-4529-81E8-9E650B8369EB}" srcId="{53950453-69C0-4917-A68E-CE336F22F676}" destId="{E0569263-CBA4-4FD8-BC77-D997E97E9C76}" srcOrd="0" destOrd="0" parTransId="{AC1874C0-009E-45F9-9858-BF40F0BF772A}" sibTransId="{CE4EB7D5-1BC0-4B57-9242-D89AC92E3F43}"/>
    <dgm:cxn modelId="{40EDCD2B-FEC6-4EFE-9AA8-9581970F05AC}" type="presOf" srcId="{E0569263-CBA4-4FD8-BC77-D997E97E9C76}" destId="{A192FBBB-8763-462B-9EC6-98C02CD07352}" srcOrd="0" destOrd="0" presId="urn:microsoft.com/office/officeart/2005/8/layout/default"/>
    <dgm:cxn modelId="{08B1EB46-CC08-490F-99AF-6D6C1224A6CD}" srcId="{53950453-69C0-4917-A68E-CE336F22F676}" destId="{A413DFE4-E6B3-419A-AC07-D36EF8C75399}" srcOrd="2" destOrd="0" parTransId="{CF8D5B30-6E00-4247-A8A2-9A0A58618827}" sibTransId="{30942CDD-2CF3-406F-9A92-54627B52F4BF}"/>
    <dgm:cxn modelId="{BA2FBB4D-A9FA-4681-BBA9-62486851B9F6}" srcId="{53950453-69C0-4917-A68E-CE336F22F676}" destId="{D3E6BE17-83F7-4016-B3FB-F2CC6D2D1DF0}" srcOrd="1" destOrd="0" parTransId="{246C8790-64E8-4A68-A730-EF110A7B4187}" sibTransId="{7A28B22E-6005-48BD-8877-89F516FD7B1B}"/>
    <dgm:cxn modelId="{3852365A-C65B-4AB1-98A5-49BDF4E07098}" type="presOf" srcId="{7C8997DB-BCB3-406B-9AB0-3F03CE5749A1}" destId="{215A3C3D-6B3E-406B-A8E6-DA551EA5097C}" srcOrd="0" destOrd="0" presId="urn:microsoft.com/office/officeart/2005/8/layout/default"/>
    <dgm:cxn modelId="{27B8397B-99AB-405F-85CC-3F23E541BB87}" srcId="{53950453-69C0-4917-A68E-CE336F22F676}" destId="{7C8997DB-BCB3-406B-9AB0-3F03CE5749A1}" srcOrd="4" destOrd="0" parTransId="{D697183F-2C64-4716-9E9C-6A4727E7D889}" sibTransId="{4E182739-4A74-49F0-9E99-EB88BA34A7BF}"/>
    <dgm:cxn modelId="{051B3F84-0964-464E-B313-DDF2C9B69641}" type="presOf" srcId="{FC4F7CB8-F46F-4024-8543-B588D7D4EF8C}" destId="{EC1805A4-C3D7-4A2C-8B04-747F6242EDF6}" srcOrd="0" destOrd="0" presId="urn:microsoft.com/office/officeart/2005/8/layout/default"/>
    <dgm:cxn modelId="{1F7E7287-39D4-4355-AFD4-965D194F188C}" type="presOf" srcId="{A413DFE4-E6B3-419A-AC07-D36EF8C75399}" destId="{8A236D9A-09EF-401F-AC03-C5A729F5AA82}" srcOrd="0" destOrd="0" presId="urn:microsoft.com/office/officeart/2005/8/layout/default"/>
    <dgm:cxn modelId="{5F03F295-B15C-446C-B4A1-9F1E16EA5B68}" type="presOf" srcId="{97E0EEF8-F08C-4C63-927D-FEA3974FB418}" destId="{EC8011B2-767E-4F32-929F-1F1FCA4C085E}" srcOrd="0" destOrd="0" presId="urn:microsoft.com/office/officeart/2005/8/layout/default"/>
    <dgm:cxn modelId="{97EFC09C-9070-42B1-8E26-8784E3477482}" type="presOf" srcId="{D3E6BE17-83F7-4016-B3FB-F2CC6D2D1DF0}" destId="{742AB95D-959B-4204-BDA2-CB8E15007400}" srcOrd="0" destOrd="0" presId="urn:microsoft.com/office/officeart/2005/8/layout/default"/>
    <dgm:cxn modelId="{832453CC-CF12-48AE-B51C-5C2950316CF6}" srcId="{53950453-69C0-4917-A68E-CE336F22F676}" destId="{FC4F7CB8-F46F-4024-8543-B588D7D4EF8C}" srcOrd="5" destOrd="0" parTransId="{8F359210-01D8-48EE-83D5-02DE641A9A47}" sibTransId="{FC037EF1-A56C-4C1A-95E2-825B19A86D0B}"/>
    <dgm:cxn modelId="{0F8E8CDB-4895-446B-A4B6-5F5ABADDC7F0}" type="presOf" srcId="{DD98643A-41CC-48AB-AF92-AAB1066B58BC}" destId="{64965AB0-44AD-4BBD-A5B1-473248E9F079}" srcOrd="0" destOrd="0" presId="urn:microsoft.com/office/officeart/2005/8/layout/default"/>
    <dgm:cxn modelId="{3BDAEFDF-089D-4120-A982-F91A294F209A}" type="presOf" srcId="{F82D001D-6F96-4267-BE03-E763DE378569}" destId="{3297BDD5-BE26-40ED-A231-AA5DD709482C}" srcOrd="0" destOrd="0" presId="urn:microsoft.com/office/officeart/2005/8/layout/default"/>
    <dgm:cxn modelId="{29EA78E0-6FCE-46FB-BA3B-EC81799CC7A9}" type="presOf" srcId="{7A2E4635-3258-4F8C-921B-1C1695939D47}" destId="{71E2BF84-AADE-4F99-9E97-ABCFEB4079BB}" srcOrd="0" destOrd="0" presId="urn:microsoft.com/office/officeart/2005/8/layout/default"/>
    <dgm:cxn modelId="{8C6E43E9-CDA1-44FD-B279-81ABC55037DA}" srcId="{53950453-69C0-4917-A68E-CE336F22F676}" destId="{97E0EEF8-F08C-4C63-927D-FEA3974FB418}" srcOrd="7" destOrd="0" parTransId="{DFF426CF-BFB6-43AE-9234-826DBF7FE0B0}" sibTransId="{E6EC4EA9-43ED-4CBB-B3A3-1FFF5C936D53}"/>
    <dgm:cxn modelId="{3174E9F6-B786-41A2-BE36-58604BCC612C}" srcId="{53950453-69C0-4917-A68E-CE336F22F676}" destId="{7A2E4635-3258-4F8C-921B-1C1695939D47}" srcOrd="8" destOrd="0" parTransId="{745DA0EF-FB27-4DCC-8EA3-A8187647709F}" sibTransId="{7E16C6E8-660A-450D-85AC-8EED8D7C33F7}"/>
    <dgm:cxn modelId="{35CAB7F8-B0EB-4E63-A4CB-41D6AE3A3AF0}" srcId="{53950453-69C0-4917-A68E-CE336F22F676}" destId="{F82D001D-6F96-4267-BE03-E763DE378569}" srcOrd="6" destOrd="0" parTransId="{07FA454F-0FF3-4529-BDAB-8116F30B6A44}" sibTransId="{596D0635-83D5-44CD-82AE-FE82012BED5A}"/>
    <dgm:cxn modelId="{6B72CEFF-1D1A-4AAD-82D1-65CF884D08A3}" srcId="{53950453-69C0-4917-A68E-CE336F22F676}" destId="{DD98643A-41CC-48AB-AF92-AAB1066B58BC}" srcOrd="3" destOrd="0" parTransId="{500175F3-C277-411F-8C9E-59F6722D6392}" sibTransId="{E72E579A-5827-428A-BC7F-A86EE888F5D7}"/>
    <dgm:cxn modelId="{5FBEADD5-3A28-42C9-BD9C-BA232AC85738}" type="presParOf" srcId="{5F23EAD0-7BF3-4969-A900-CD72A1645E7B}" destId="{A192FBBB-8763-462B-9EC6-98C02CD07352}" srcOrd="0" destOrd="0" presId="urn:microsoft.com/office/officeart/2005/8/layout/default"/>
    <dgm:cxn modelId="{A5244577-888F-45D3-9C7E-A5F51D2999A6}" type="presParOf" srcId="{5F23EAD0-7BF3-4969-A900-CD72A1645E7B}" destId="{5247F54D-C9AE-418E-AB14-BDD361FF92C7}" srcOrd="1" destOrd="0" presId="urn:microsoft.com/office/officeart/2005/8/layout/default"/>
    <dgm:cxn modelId="{32820FFB-F10A-4307-9A11-98D8C428CC88}" type="presParOf" srcId="{5F23EAD0-7BF3-4969-A900-CD72A1645E7B}" destId="{742AB95D-959B-4204-BDA2-CB8E15007400}" srcOrd="2" destOrd="0" presId="urn:microsoft.com/office/officeart/2005/8/layout/default"/>
    <dgm:cxn modelId="{3F742C50-550E-4D62-8E30-4706F4234C70}" type="presParOf" srcId="{5F23EAD0-7BF3-4969-A900-CD72A1645E7B}" destId="{CBB0AB30-76C8-49FB-8975-25284D8E4DAD}" srcOrd="3" destOrd="0" presId="urn:microsoft.com/office/officeart/2005/8/layout/default"/>
    <dgm:cxn modelId="{119CE02C-8C53-4860-B324-9093EADA106D}" type="presParOf" srcId="{5F23EAD0-7BF3-4969-A900-CD72A1645E7B}" destId="{8A236D9A-09EF-401F-AC03-C5A729F5AA82}" srcOrd="4" destOrd="0" presId="urn:microsoft.com/office/officeart/2005/8/layout/default"/>
    <dgm:cxn modelId="{648B760B-52D9-4D5C-907D-52DB80CA8C1D}" type="presParOf" srcId="{5F23EAD0-7BF3-4969-A900-CD72A1645E7B}" destId="{9860311F-55CC-483B-86AE-9DA8C0013374}" srcOrd="5" destOrd="0" presId="urn:microsoft.com/office/officeart/2005/8/layout/default"/>
    <dgm:cxn modelId="{38B92158-0EDD-4C6E-84D0-FF11D9A13008}" type="presParOf" srcId="{5F23EAD0-7BF3-4969-A900-CD72A1645E7B}" destId="{64965AB0-44AD-4BBD-A5B1-473248E9F079}" srcOrd="6" destOrd="0" presId="urn:microsoft.com/office/officeart/2005/8/layout/default"/>
    <dgm:cxn modelId="{253E81CD-0375-4944-852C-AA788B5812CC}" type="presParOf" srcId="{5F23EAD0-7BF3-4969-A900-CD72A1645E7B}" destId="{221016D5-E066-4C62-B7E3-F80394066D16}" srcOrd="7" destOrd="0" presId="urn:microsoft.com/office/officeart/2005/8/layout/default"/>
    <dgm:cxn modelId="{2F25B88C-31B4-47D6-86A9-28ACC5A1748C}" type="presParOf" srcId="{5F23EAD0-7BF3-4969-A900-CD72A1645E7B}" destId="{215A3C3D-6B3E-406B-A8E6-DA551EA5097C}" srcOrd="8" destOrd="0" presId="urn:microsoft.com/office/officeart/2005/8/layout/default"/>
    <dgm:cxn modelId="{7488E706-9B16-40BB-88CC-77B0D866ECB4}" type="presParOf" srcId="{5F23EAD0-7BF3-4969-A900-CD72A1645E7B}" destId="{76E0F6BB-C571-476F-96DD-802DFEC183E9}" srcOrd="9" destOrd="0" presId="urn:microsoft.com/office/officeart/2005/8/layout/default"/>
    <dgm:cxn modelId="{7BF4B56E-237B-4B74-BF56-BD43888B6F72}" type="presParOf" srcId="{5F23EAD0-7BF3-4969-A900-CD72A1645E7B}" destId="{EC1805A4-C3D7-4A2C-8B04-747F6242EDF6}" srcOrd="10" destOrd="0" presId="urn:microsoft.com/office/officeart/2005/8/layout/default"/>
    <dgm:cxn modelId="{D924673F-4319-4336-BA80-1F89B69EAC87}" type="presParOf" srcId="{5F23EAD0-7BF3-4969-A900-CD72A1645E7B}" destId="{D3611E66-813C-4F84-8692-B5F23A05C0C9}" srcOrd="11" destOrd="0" presId="urn:microsoft.com/office/officeart/2005/8/layout/default"/>
    <dgm:cxn modelId="{DC56320D-3EB7-4866-9297-9E82C8020782}" type="presParOf" srcId="{5F23EAD0-7BF3-4969-A900-CD72A1645E7B}" destId="{3297BDD5-BE26-40ED-A231-AA5DD709482C}" srcOrd="12" destOrd="0" presId="urn:microsoft.com/office/officeart/2005/8/layout/default"/>
    <dgm:cxn modelId="{27EFE4A2-E8EE-4637-833A-EB87E104D91A}" type="presParOf" srcId="{5F23EAD0-7BF3-4969-A900-CD72A1645E7B}" destId="{A49CC604-E3CD-456F-B76D-A9F52AEA4501}" srcOrd="13" destOrd="0" presId="urn:microsoft.com/office/officeart/2005/8/layout/default"/>
    <dgm:cxn modelId="{C816562E-8860-461C-BC72-EECDB4E71039}" type="presParOf" srcId="{5F23EAD0-7BF3-4969-A900-CD72A1645E7B}" destId="{EC8011B2-767E-4F32-929F-1F1FCA4C085E}" srcOrd="14" destOrd="0" presId="urn:microsoft.com/office/officeart/2005/8/layout/default"/>
    <dgm:cxn modelId="{944AABD5-F485-4EB7-9F41-B1B731F958D2}" type="presParOf" srcId="{5F23EAD0-7BF3-4969-A900-CD72A1645E7B}" destId="{1DBF5C74-24B6-48D1-8DB7-F53B8B9AA375}" srcOrd="15" destOrd="0" presId="urn:microsoft.com/office/officeart/2005/8/layout/default"/>
    <dgm:cxn modelId="{2D2C5C2D-A0B5-4F6D-9091-E8E70F85F245}" type="presParOf" srcId="{5F23EAD0-7BF3-4969-A900-CD72A1645E7B}" destId="{71E2BF84-AADE-4F99-9E97-ABCFEB4079BB}"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0DFC5D-0A3B-49DA-9883-2ABE6B395961}" type="doc">
      <dgm:prSet loTypeId="urn:microsoft.com/office/officeart/2016/7/layout/BasicLinearProcessNumbered" loCatId="process" qsTypeId="urn:microsoft.com/office/officeart/2005/8/quickstyle/simple4" qsCatId="simple" csTypeId="urn:microsoft.com/office/officeart/2005/8/colors/accent3_2" csCatId="accent3" phldr="1"/>
      <dgm:spPr/>
    </dgm:pt>
    <dgm:pt modelId="{D2AC4B89-F925-4750-9956-874A3AA7C458}">
      <dgm:prSet phldrT="[Text]" custT="1"/>
      <dgm:spPr/>
      <dgm:t>
        <a:bodyPr/>
        <a:lstStyle/>
        <a:p>
          <a:pPr>
            <a:buFont typeface="Arial" panose="020B0604020202020204" pitchFamily="34" charset="0"/>
            <a:buChar char="•"/>
          </a:pPr>
          <a:r>
            <a:rPr lang="en-US" sz="1400" dirty="0">
              <a:latin typeface="Calibri"/>
            </a:rPr>
            <a:t>Standardize impact &amp; repayment metrics</a:t>
          </a:r>
          <a:endParaRPr lang="en-US" sz="1400" dirty="0"/>
        </a:p>
      </dgm:t>
    </dgm:pt>
    <dgm:pt modelId="{3287491F-B25F-4CF3-8095-F517EFEA6203}" type="parTrans" cxnId="{D824F757-E4EA-4043-94FB-70A58833C370}">
      <dgm:prSet/>
      <dgm:spPr/>
      <dgm:t>
        <a:bodyPr/>
        <a:lstStyle/>
        <a:p>
          <a:endParaRPr lang="en-US" sz="1400"/>
        </a:p>
      </dgm:t>
    </dgm:pt>
    <dgm:pt modelId="{2F421436-0EEC-443A-B7C4-997BA49CCF44}" type="sibTrans" cxnId="{D824F757-E4EA-4043-94FB-70A58833C370}">
      <dgm:prSet phldrT="1" custT="1"/>
      <dgm:spPr/>
      <dgm:t>
        <a:bodyPr/>
        <a:lstStyle/>
        <a:p>
          <a:r>
            <a:rPr lang="en-US" sz="1400"/>
            <a:t>1</a:t>
          </a:r>
        </a:p>
      </dgm:t>
    </dgm:pt>
    <dgm:pt modelId="{FA509E19-60D9-4553-A1AC-3BE5D6F5AA5C}">
      <dgm:prSet phldrT="[Text]" custT="1"/>
      <dgm:spPr/>
      <dgm:t>
        <a:bodyPr/>
        <a:lstStyle/>
        <a:p>
          <a:pPr>
            <a:buFont typeface="Arial" panose="020B0604020202020204" pitchFamily="34" charset="0"/>
            <a:buChar char="•"/>
          </a:pPr>
          <a:r>
            <a:rPr lang="en-US" sz="1400" dirty="0">
              <a:latin typeface="Calibri"/>
            </a:rPr>
            <a:t>Isolate repayment drivers</a:t>
          </a:r>
          <a:endParaRPr lang="en-US" sz="1400" dirty="0"/>
        </a:p>
      </dgm:t>
    </dgm:pt>
    <dgm:pt modelId="{616F9999-3D33-4428-BBA1-5C11DE369F26}" type="parTrans" cxnId="{E8E1EC23-31E1-45B4-85C4-A26A02699105}">
      <dgm:prSet/>
      <dgm:spPr/>
      <dgm:t>
        <a:bodyPr/>
        <a:lstStyle/>
        <a:p>
          <a:endParaRPr lang="en-US" sz="1400"/>
        </a:p>
      </dgm:t>
    </dgm:pt>
    <dgm:pt modelId="{41331E9B-37C7-44CA-A405-73DF8A5BD24F}" type="sibTrans" cxnId="{E8E1EC23-31E1-45B4-85C4-A26A02699105}">
      <dgm:prSet phldrT="2" custT="1"/>
      <dgm:spPr/>
      <dgm:t>
        <a:bodyPr/>
        <a:lstStyle/>
        <a:p>
          <a:r>
            <a:rPr lang="en-US" sz="1400"/>
            <a:t>2</a:t>
          </a:r>
        </a:p>
      </dgm:t>
    </dgm:pt>
    <dgm:pt modelId="{1D9F3FA8-2A5A-4DFC-94D4-383C69EB3F1E}">
      <dgm:prSet phldrT="[Text]" custT="1"/>
      <dgm:spPr/>
      <dgm:t>
        <a:bodyPr/>
        <a:lstStyle/>
        <a:p>
          <a:pPr>
            <a:buFont typeface="Arial" panose="020B0604020202020204" pitchFamily="34" charset="0"/>
            <a:buChar char="•"/>
          </a:pPr>
          <a:r>
            <a:rPr lang="en-US" sz="1400" dirty="0">
              <a:latin typeface="Calibri"/>
            </a:rPr>
            <a:t>Project‑ and property‑level data collection &amp; tracking</a:t>
          </a:r>
          <a:endParaRPr lang="en-US" sz="1400" dirty="0"/>
        </a:p>
      </dgm:t>
    </dgm:pt>
    <dgm:pt modelId="{1298DC9E-31D2-4EC0-A040-A06A5578A2DA}" type="parTrans" cxnId="{9C115C19-A1C1-4F96-9854-A5C65FF2BD0D}">
      <dgm:prSet/>
      <dgm:spPr/>
      <dgm:t>
        <a:bodyPr/>
        <a:lstStyle/>
        <a:p>
          <a:endParaRPr lang="en-US" sz="1400"/>
        </a:p>
      </dgm:t>
    </dgm:pt>
    <dgm:pt modelId="{B59918A9-3478-439B-9C01-499D64C59977}" type="sibTrans" cxnId="{9C115C19-A1C1-4F96-9854-A5C65FF2BD0D}">
      <dgm:prSet phldrT="3" custT="1"/>
      <dgm:spPr/>
      <dgm:t>
        <a:bodyPr/>
        <a:lstStyle/>
        <a:p>
          <a:r>
            <a:rPr lang="en-US" sz="1400"/>
            <a:t>3</a:t>
          </a:r>
        </a:p>
      </dgm:t>
    </dgm:pt>
    <dgm:pt modelId="{2225B35F-9EB2-4273-B1C8-1F240EE33C25}" type="pres">
      <dgm:prSet presAssocID="{D30DFC5D-0A3B-49DA-9883-2ABE6B395961}" presName="Name0" presStyleCnt="0">
        <dgm:presLayoutVars>
          <dgm:animLvl val="lvl"/>
          <dgm:resizeHandles val="exact"/>
        </dgm:presLayoutVars>
      </dgm:prSet>
      <dgm:spPr/>
    </dgm:pt>
    <dgm:pt modelId="{5F26BFC5-DC50-42FD-8551-342D3A423D02}" type="pres">
      <dgm:prSet presAssocID="{D2AC4B89-F925-4750-9956-874A3AA7C458}" presName="compositeNode" presStyleCnt="0">
        <dgm:presLayoutVars>
          <dgm:bulletEnabled val="1"/>
        </dgm:presLayoutVars>
      </dgm:prSet>
      <dgm:spPr/>
    </dgm:pt>
    <dgm:pt modelId="{2C53C44E-9DA4-45DD-9C41-0B512DAEC39D}" type="pres">
      <dgm:prSet presAssocID="{D2AC4B89-F925-4750-9956-874A3AA7C458}" presName="bgRect" presStyleLbl="bgAccFollowNode1" presStyleIdx="0" presStyleCnt="3"/>
      <dgm:spPr/>
    </dgm:pt>
    <dgm:pt modelId="{AC69AB23-6AE2-48A9-99A1-22B5344C9516}" type="pres">
      <dgm:prSet presAssocID="{2F421436-0EEC-443A-B7C4-997BA49CCF44}" presName="sibTransNodeCircle" presStyleLbl="alignNode1" presStyleIdx="0" presStyleCnt="6">
        <dgm:presLayoutVars>
          <dgm:chMax val="0"/>
          <dgm:bulletEnabled/>
        </dgm:presLayoutVars>
      </dgm:prSet>
      <dgm:spPr/>
    </dgm:pt>
    <dgm:pt modelId="{50143AE6-7E21-41AB-8B38-F7C54F3B710A}" type="pres">
      <dgm:prSet presAssocID="{D2AC4B89-F925-4750-9956-874A3AA7C458}" presName="bottomLine" presStyleLbl="alignNode1" presStyleIdx="1" presStyleCnt="6">
        <dgm:presLayoutVars/>
      </dgm:prSet>
      <dgm:spPr/>
    </dgm:pt>
    <dgm:pt modelId="{5C32C076-079C-42FA-A320-6A46E5573445}" type="pres">
      <dgm:prSet presAssocID="{D2AC4B89-F925-4750-9956-874A3AA7C458}" presName="nodeText" presStyleLbl="bgAccFollowNode1" presStyleIdx="0" presStyleCnt="3">
        <dgm:presLayoutVars>
          <dgm:bulletEnabled val="1"/>
        </dgm:presLayoutVars>
      </dgm:prSet>
      <dgm:spPr/>
    </dgm:pt>
    <dgm:pt modelId="{6ABEF071-6E5D-40A2-A986-54E9080421FF}" type="pres">
      <dgm:prSet presAssocID="{2F421436-0EEC-443A-B7C4-997BA49CCF44}" presName="sibTrans" presStyleCnt="0"/>
      <dgm:spPr/>
    </dgm:pt>
    <dgm:pt modelId="{0536C48B-4931-4F15-9F9E-56EDBA844D74}" type="pres">
      <dgm:prSet presAssocID="{FA509E19-60D9-4553-A1AC-3BE5D6F5AA5C}" presName="compositeNode" presStyleCnt="0">
        <dgm:presLayoutVars>
          <dgm:bulletEnabled val="1"/>
        </dgm:presLayoutVars>
      </dgm:prSet>
      <dgm:spPr/>
    </dgm:pt>
    <dgm:pt modelId="{1076F873-26F7-4AFC-8C8D-66D79785F953}" type="pres">
      <dgm:prSet presAssocID="{FA509E19-60D9-4553-A1AC-3BE5D6F5AA5C}" presName="bgRect" presStyleLbl="bgAccFollowNode1" presStyleIdx="1" presStyleCnt="3"/>
      <dgm:spPr/>
    </dgm:pt>
    <dgm:pt modelId="{C2F7A633-5811-41CF-91FC-683A8E4133B5}" type="pres">
      <dgm:prSet presAssocID="{41331E9B-37C7-44CA-A405-73DF8A5BD24F}" presName="sibTransNodeCircle" presStyleLbl="alignNode1" presStyleIdx="2" presStyleCnt="6">
        <dgm:presLayoutVars>
          <dgm:chMax val="0"/>
          <dgm:bulletEnabled/>
        </dgm:presLayoutVars>
      </dgm:prSet>
      <dgm:spPr/>
    </dgm:pt>
    <dgm:pt modelId="{5F1E6B5E-F1A7-41AD-AAF9-BE839A3CCA4B}" type="pres">
      <dgm:prSet presAssocID="{FA509E19-60D9-4553-A1AC-3BE5D6F5AA5C}" presName="bottomLine" presStyleLbl="alignNode1" presStyleIdx="3" presStyleCnt="6">
        <dgm:presLayoutVars/>
      </dgm:prSet>
      <dgm:spPr/>
    </dgm:pt>
    <dgm:pt modelId="{DDB745DC-2427-4749-A6D2-90B0CCC9C740}" type="pres">
      <dgm:prSet presAssocID="{FA509E19-60D9-4553-A1AC-3BE5D6F5AA5C}" presName="nodeText" presStyleLbl="bgAccFollowNode1" presStyleIdx="1" presStyleCnt="3">
        <dgm:presLayoutVars>
          <dgm:bulletEnabled val="1"/>
        </dgm:presLayoutVars>
      </dgm:prSet>
      <dgm:spPr/>
    </dgm:pt>
    <dgm:pt modelId="{D0ABE610-1EE7-42DF-A2E9-7EC187C3FCAE}" type="pres">
      <dgm:prSet presAssocID="{41331E9B-37C7-44CA-A405-73DF8A5BD24F}" presName="sibTrans" presStyleCnt="0"/>
      <dgm:spPr/>
    </dgm:pt>
    <dgm:pt modelId="{FF9EB12B-5B2F-4730-9152-3EA1087E3073}" type="pres">
      <dgm:prSet presAssocID="{1D9F3FA8-2A5A-4DFC-94D4-383C69EB3F1E}" presName="compositeNode" presStyleCnt="0">
        <dgm:presLayoutVars>
          <dgm:bulletEnabled val="1"/>
        </dgm:presLayoutVars>
      </dgm:prSet>
      <dgm:spPr/>
    </dgm:pt>
    <dgm:pt modelId="{7F891F42-2E55-496C-B044-034459AE54A3}" type="pres">
      <dgm:prSet presAssocID="{1D9F3FA8-2A5A-4DFC-94D4-383C69EB3F1E}" presName="bgRect" presStyleLbl="bgAccFollowNode1" presStyleIdx="2" presStyleCnt="3"/>
      <dgm:spPr/>
    </dgm:pt>
    <dgm:pt modelId="{14801E2C-F08D-415D-8220-7DF7718443A0}" type="pres">
      <dgm:prSet presAssocID="{B59918A9-3478-439B-9C01-499D64C59977}" presName="sibTransNodeCircle" presStyleLbl="alignNode1" presStyleIdx="4" presStyleCnt="6">
        <dgm:presLayoutVars>
          <dgm:chMax val="0"/>
          <dgm:bulletEnabled/>
        </dgm:presLayoutVars>
      </dgm:prSet>
      <dgm:spPr/>
    </dgm:pt>
    <dgm:pt modelId="{1FCA5592-7A5C-43A0-B39E-1CC0593595F5}" type="pres">
      <dgm:prSet presAssocID="{1D9F3FA8-2A5A-4DFC-94D4-383C69EB3F1E}" presName="bottomLine" presStyleLbl="alignNode1" presStyleIdx="5" presStyleCnt="6">
        <dgm:presLayoutVars/>
      </dgm:prSet>
      <dgm:spPr/>
    </dgm:pt>
    <dgm:pt modelId="{5C514AB1-6A65-438A-A880-44C390AA6163}" type="pres">
      <dgm:prSet presAssocID="{1D9F3FA8-2A5A-4DFC-94D4-383C69EB3F1E}" presName="nodeText" presStyleLbl="bgAccFollowNode1" presStyleIdx="2" presStyleCnt="3">
        <dgm:presLayoutVars>
          <dgm:bulletEnabled val="1"/>
        </dgm:presLayoutVars>
      </dgm:prSet>
      <dgm:spPr/>
    </dgm:pt>
  </dgm:ptLst>
  <dgm:cxnLst>
    <dgm:cxn modelId="{DDE3F214-C9B8-4048-8DEF-9B7A79A9C527}" type="presOf" srcId="{1D9F3FA8-2A5A-4DFC-94D4-383C69EB3F1E}" destId="{5C514AB1-6A65-438A-A880-44C390AA6163}" srcOrd="1" destOrd="0" presId="urn:microsoft.com/office/officeart/2016/7/layout/BasicLinearProcessNumbered"/>
    <dgm:cxn modelId="{57866E17-A675-4077-BE84-7578137C663C}" type="presOf" srcId="{D2AC4B89-F925-4750-9956-874A3AA7C458}" destId="{2C53C44E-9DA4-45DD-9C41-0B512DAEC39D}" srcOrd="0" destOrd="0" presId="urn:microsoft.com/office/officeart/2016/7/layout/BasicLinearProcessNumbered"/>
    <dgm:cxn modelId="{9C115C19-A1C1-4F96-9854-A5C65FF2BD0D}" srcId="{D30DFC5D-0A3B-49DA-9883-2ABE6B395961}" destId="{1D9F3FA8-2A5A-4DFC-94D4-383C69EB3F1E}" srcOrd="2" destOrd="0" parTransId="{1298DC9E-31D2-4EC0-A040-A06A5578A2DA}" sibTransId="{B59918A9-3478-439B-9C01-499D64C59977}"/>
    <dgm:cxn modelId="{E8E1EC23-31E1-45B4-85C4-A26A02699105}" srcId="{D30DFC5D-0A3B-49DA-9883-2ABE6B395961}" destId="{FA509E19-60D9-4553-A1AC-3BE5D6F5AA5C}" srcOrd="1" destOrd="0" parTransId="{616F9999-3D33-4428-BBA1-5C11DE369F26}" sibTransId="{41331E9B-37C7-44CA-A405-73DF8A5BD24F}"/>
    <dgm:cxn modelId="{772B9F34-F510-4856-94B8-A6376D3F5100}" type="presOf" srcId="{FA509E19-60D9-4553-A1AC-3BE5D6F5AA5C}" destId="{1076F873-26F7-4AFC-8C8D-66D79785F953}" srcOrd="0" destOrd="0" presId="urn:microsoft.com/office/officeart/2016/7/layout/BasicLinearProcessNumbered"/>
    <dgm:cxn modelId="{0CD65935-8855-4DE1-ADA1-B3688B5441EE}" type="presOf" srcId="{D2AC4B89-F925-4750-9956-874A3AA7C458}" destId="{5C32C076-079C-42FA-A320-6A46E5573445}" srcOrd="1" destOrd="0" presId="urn:microsoft.com/office/officeart/2016/7/layout/BasicLinearProcessNumbered"/>
    <dgm:cxn modelId="{55D37A43-65E1-498D-8FE9-E5649B5574B7}" type="presOf" srcId="{41331E9B-37C7-44CA-A405-73DF8A5BD24F}" destId="{C2F7A633-5811-41CF-91FC-683A8E4133B5}" srcOrd="0" destOrd="0" presId="urn:microsoft.com/office/officeart/2016/7/layout/BasicLinearProcessNumbered"/>
    <dgm:cxn modelId="{F5DCA051-3333-42CD-BAEB-5B8CEAABF07B}" type="presOf" srcId="{B59918A9-3478-439B-9C01-499D64C59977}" destId="{14801E2C-F08D-415D-8220-7DF7718443A0}" srcOrd="0" destOrd="0" presId="urn:microsoft.com/office/officeart/2016/7/layout/BasicLinearProcessNumbered"/>
    <dgm:cxn modelId="{D824F757-E4EA-4043-94FB-70A58833C370}" srcId="{D30DFC5D-0A3B-49DA-9883-2ABE6B395961}" destId="{D2AC4B89-F925-4750-9956-874A3AA7C458}" srcOrd="0" destOrd="0" parTransId="{3287491F-B25F-4CF3-8095-F517EFEA6203}" sibTransId="{2F421436-0EEC-443A-B7C4-997BA49CCF44}"/>
    <dgm:cxn modelId="{1B337F98-67C6-496A-9A3E-42AEAAA621B8}" type="presOf" srcId="{1D9F3FA8-2A5A-4DFC-94D4-383C69EB3F1E}" destId="{7F891F42-2E55-496C-B044-034459AE54A3}" srcOrd="0" destOrd="0" presId="urn:microsoft.com/office/officeart/2016/7/layout/BasicLinearProcessNumbered"/>
    <dgm:cxn modelId="{D01E25CA-E4D6-46F0-834F-9BF482B80926}" type="presOf" srcId="{2F421436-0EEC-443A-B7C4-997BA49CCF44}" destId="{AC69AB23-6AE2-48A9-99A1-22B5344C9516}" srcOrd="0" destOrd="0" presId="urn:microsoft.com/office/officeart/2016/7/layout/BasicLinearProcessNumbered"/>
    <dgm:cxn modelId="{AD711CEB-F50E-47FB-917B-92F5D499E54F}" type="presOf" srcId="{FA509E19-60D9-4553-A1AC-3BE5D6F5AA5C}" destId="{DDB745DC-2427-4749-A6D2-90B0CCC9C740}" srcOrd="1" destOrd="0" presId="urn:microsoft.com/office/officeart/2016/7/layout/BasicLinearProcessNumbered"/>
    <dgm:cxn modelId="{E216C0FA-81DD-47DB-A50C-EC8EC04FFD59}" type="presOf" srcId="{D30DFC5D-0A3B-49DA-9883-2ABE6B395961}" destId="{2225B35F-9EB2-4273-B1C8-1F240EE33C25}" srcOrd="0" destOrd="0" presId="urn:microsoft.com/office/officeart/2016/7/layout/BasicLinearProcessNumbered"/>
    <dgm:cxn modelId="{04D6E156-1364-4217-BD96-00C9F659FE5D}" type="presParOf" srcId="{2225B35F-9EB2-4273-B1C8-1F240EE33C25}" destId="{5F26BFC5-DC50-42FD-8551-342D3A423D02}" srcOrd="0" destOrd="0" presId="urn:microsoft.com/office/officeart/2016/7/layout/BasicLinearProcessNumbered"/>
    <dgm:cxn modelId="{9AAAF721-D306-4781-8724-0EA464E8B9E5}" type="presParOf" srcId="{5F26BFC5-DC50-42FD-8551-342D3A423D02}" destId="{2C53C44E-9DA4-45DD-9C41-0B512DAEC39D}" srcOrd="0" destOrd="0" presId="urn:microsoft.com/office/officeart/2016/7/layout/BasicLinearProcessNumbered"/>
    <dgm:cxn modelId="{B1CADAD1-C18E-46DB-B6DA-75A023DD8DB4}" type="presParOf" srcId="{5F26BFC5-DC50-42FD-8551-342D3A423D02}" destId="{AC69AB23-6AE2-48A9-99A1-22B5344C9516}" srcOrd="1" destOrd="0" presId="urn:microsoft.com/office/officeart/2016/7/layout/BasicLinearProcessNumbered"/>
    <dgm:cxn modelId="{E8310F74-80A9-416B-AFE8-8178DE9A6304}" type="presParOf" srcId="{5F26BFC5-DC50-42FD-8551-342D3A423D02}" destId="{50143AE6-7E21-41AB-8B38-F7C54F3B710A}" srcOrd="2" destOrd="0" presId="urn:microsoft.com/office/officeart/2016/7/layout/BasicLinearProcessNumbered"/>
    <dgm:cxn modelId="{3137CBB6-F0BF-4830-AAB6-D8A6045003FA}" type="presParOf" srcId="{5F26BFC5-DC50-42FD-8551-342D3A423D02}" destId="{5C32C076-079C-42FA-A320-6A46E5573445}" srcOrd="3" destOrd="0" presId="urn:microsoft.com/office/officeart/2016/7/layout/BasicLinearProcessNumbered"/>
    <dgm:cxn modelId="{D7C68098-4946-4649-B264-7E7616310BCF}" type="presParOf" srcId="{2225B35F-9EB2-4273-B1C8-1F240EE33C25}" destId="{6ABEF071-6E5D-40A2-A986-54E9080421FF}" srcOrd="1" destOrd="0" presId="urn:microsoft.com/office/officeart/2016/7/layout/BasicLinearProcessNumbered"/>
    <dgm:cxn modelId="{CB905D2C-047A-4D07-9C3A-5DAC7852D153}" type="presParOf" srcId="{2225B35F-9EB2-4273-B1C8-1F240EE33C25}" destId="{0536C48B-4931-4F15-9F9E-56EDBA844D74}" srcOrd="2" destOrd="0" presId="urn:microsoft.com/office/officeart/2016/7/layout/BasicLinearProcessNumbered"/>
    <dgm:cxn modelId="{81EAF915-2CA6-4661-8CEA-47EB7894BEFF}" type="presParOf" srcId="{0536C48B-4931-4F15-9F9E-56EDBA844D74}" destId="{1076F873-26F7-4AFC-8C8D-66D79785F953}" srcOrd="0" destOrd="0" presId="urn:microsoft.com/office/officeart/2016/7/layout/BasicLinearProcessNumbered"/>
    <dgm:cxn modelId="{195722D9-D8C6-4952-9634-4F6AF5BC4DE2}" type="presParOf" srcId="{0536C48B-4931-4F15-9F9E-56EDBA844D74}" destId="{C2F7A633-5811-41CF-91FC-683A8E4133B5}" srcOrd="1" destOrd="0" presId="urn:microsoft.com/office/officeart/2016/7/layout/BasicLinearProcessNumbered"/>
    <dgm:cxn modelId="{73D1F259-FBAE-47BB-887C-498892D73528}" type="presParOf" srcId="{0536C48B-4931-4F15-9F9E-56EDBA844D74}" destId="{5F1E6B5E-F1A7-41AD-AAF9-BE839A3CCA4B}" srcOrd="2" destOrd="0" presId="urn:microsoft.com/office/officeart/2016/7/layout/BasicLinearProcessNumbered"/>
    <dgm:cxn modelId="{9AC7255A-92A4-4C8E-B61F-C48463D979DC}" type="presParOf" srcId="{0536C48B-4931-4F15-9F9E-56EDBA844D74}" destId="{DDB745DC-2427-4749-A6D2-90B0CCC9C740}" srcOrd="3" destOrd="0" presId="urn:microsoft.com/office/officeart/2016/7/layout/BasicLinearProcessNumbered"/>
    <dgm:cxn modelId="{40640CC1-AC95-4A7B-A61C-9DF820C9D8D8}" type="presParOf" srcId="{2225B35F-9EB2-4273-B1C8-1F240EE33C25}" destId="{D0ABE610-1EE7-42DF-A2E9-7EC187C3FCAE}" srcOrd="3" destOrd="0" presId="urn:microsoft.com/office/officeart/2016/7/layout/BasicLinearProcessNumbered"/>
    <dgm:cxn modelId="{D3B2F733-06E5-48A5-AF7D-E264371F1B1D}" type="presParOf" srcId="{2225B35F-9EB2-4273-B1C8-1F240EE33C25}" destId="{FF9EB12B-5B2F-4730-9152-3EA1087E3073}" srcOrd="4" destOrd="0" presId="urn:microsoft.com/office/officeart/2016/7/layout/BasicLinearProcessNumbered"/>
    <dgm:cxn modelId="{16F3F3E4-83BD-4B59-89D7-6756E5419979}" type="presParOf" srcId="{FF9EB12B-5B2F-4730-9152-3EA1087E3073}" destId="{7F891F42-2E55-496C-B044-034459AE54A3}" srcOrd="0" destOrd="0" presId="urn:microsoft.com/office/officeart/2016/7/layout/BasicLinearProcessNumbered"/>
    <dgm:cxn modelId="{CC76677F-3687-4569-ADFD-A22DADF8FAEE}" type="presParOf" srcId="{FF9EB12B-5B2F-4730-9152-3EA1087E3073}" destId="{14801E2C-F08D-415D-8220-7DF7718443A0}" srcOrd="1" destOrd="0" presId="urn:microsoft.com/office/officeart/2016/7/layout/BasicLinearProcessNumbered"/>
    <dgm:cxn modelId="{BB20CBBF-6D03-402E-ADF3-458091F8B4EA}" type="presParOf" srcId="{FF9EB12B-5B2F-4730-9152-3EA1087E3073}" destId="{1FCA5592-7A5C-43A0-B39E-1CC0593595F5}" srcOrd="2" destOrd="0" presId="urn:microsoft.com/office/officeart/2016/7/layout/BasicLinearProcessNumbered"/>
    <dgm:cxn modelId="{237306EF-48EE-4242-A0BB-34C009B4F36E}" type="presParOf" srcId="{FF9EB12B-5B2F-4730-9152-3EA1087E3073}" destId="{5C514AB1-6A65-438A-A880-44C390AA6163}" srcOrd="3" destOrd="0" presId="urn:microsoft.com/office/officeart/2016/7/layout/BasicLinearProcessNumbered"/>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2FBBB-8763-462B-9EC6-98C02CD07352}">
      <dsp:nvSpPr>
        <dsp:cNvPr id="0" name=""/>
        <dsp:cNvSpPr/>
      </dsp:nvSpPr>
      <dsp:spPr>
        <a:xfrm>
          <a:off x="582645" y="1178"/>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Marries line of credit flexibility with impact fund discipline</a:t>
          </a:r>
        </a:p>
      </dsp:txBody>
      <dsp:txXfrm>
        <a:off x="582645" y="1178"/>
        <a:ext cx="2174490" cy="1304694"/>
      </dsp:txXfrm>
    </dsp:sp>
    <dsp:sp modelId="{742AB95D-959B-4204-BDA2-CB8E15007400}">
      <dsp:nvSpPr>
        <dsp:cNvPr id="0" name=""/>
        <dsp:cNvSpPr/>
      </dsp:nvSpPr>
      <dsp:spPr>
        <a:xfrm>
          <a:off x="2974584" y="1178"/>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Low-interest revolving loan </a:t>
          </a:r>
        </a:p>
      </dsp:txBody>
      <dsp:txXfrm>
        <a:off x="2974584" y="1178"/>
        <a:ext cx="2174490" cy="1304694"/>
      </dsp:txXfrm>
    </dsp:sp>
    <dsp:sp modelId="{8A236D9A-09EF-401F-AC03-C5A729F5AA82}">
      <dsp:nvSpPr>
        <dsp:cNvPr id="0" name=""/>
        <dsp:cNvSpPr/>
      </dsp:nvSpPr>
      <dsp:spPr>
        <a:xfrm>
          <a:off x="5366524" y="1178"/>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Financing tied to qualifying resilience interventions</a:t>
          </a:r>
        </a:p>
      </dsp:txBody>
      <dsp:txXfrm>
        <a:off x="5366524" y="1178"/>
        <a:ext cx="2174490" cy="1304694"/>
      </dsp:txXfrm>
    </dsp:sp>
    <dsp:sp modelId="{64965AB0-44AD-4BBD-A5B1-473248E9F079}">
      <dsp:nvSpPr>
        <dsp:cNvPr id="0" name=""/>
        <dsp:cNvSpPr/>
      </dsp:nvSpPr>
      <dsp:spPr>
        <a:xfrm>
          <a:off x="7758464" y="1178"/>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Embedded technical support (ASTM PRA, Product Support Program)</a:t>
          </a:r>
        </a:p>
      </dsp:txBody>
      <dsp:txXfrm>
        <a:off x="7758464" y="1178"/>
        <a:ext cx="2174490" cy="1304694"/>
      </dsp:txXfrm>
    </dsp:sp>
    <dsp:sp modelId="{215A3C3D-6B3E-406B-A8E6-DA551EA5097C}">
      <dsp:nvSpPr>
        <dsp:cNvPr id="0" name=""/>
        <dsp:cNvSpPr/>
      </dsp:nvSpPr>
      <dsp:spPr>
        <a:xfrm>
          <a:off x="582645" y="1523321"/>
          <a:ext cx="2174490" cy="13046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Positions resilience as a bankable asset class</a:t>
          </a:r>
        </a:p>
      </dsp:txBody>
      <dsp:txXfrm>
        <a:off x="582645" y="1523321"/>
        <a:ext cx="2174490" cy="1304694"/>
      </dsp:txXfrm>
    </dsp:sp>
    <dsp:sp modelId="{EC1805A4-C3D7-4A2C-8B04-747F6242EDF6}">
      <dsp:nvSpPr>
        <dsp:cNvPr id="0" name=""/>
        <dsp:cNvSpPr/>
      </dsp:nvSpPr>
      <dsp:spPr>
        <a:xfrm>
          <a:off x="2974584" y="1523321"/>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Designed for Hyperlocal Scale: Affordable housing in Montgomery County</a:t>
          </a:r>
        </a:p>
      </dsp:txBody>
      <dsp:txXfrm>
        <a:off x="2974584" y="1523321"/>
        <a:ext cx="2174490" cy="1304694"/>
      </dsp:txXfrm>
    </dsp:sp>
    <dsp:sp modelId="{3297BDD5-BE26-40ED-A231-AA5DD709482C}">
      <dsp:nvSpPr>
        <dsp:cNvPr id="0" name=""/>
        <dsp:cNvSpPr/>
      </dsp:nvSpPr>
      <dsp:spPr>
        <a:xfrm>
          <a:off x="5366524" y="1523321"/>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Deploy catalytic capital quickly</a:t>
          </a:r>
        </a:p>
      </dsp:txBody>
      <dsp:txXfrm>
        <a:off x="5366524" y="1523321"/>
        <a:ext cx="2174490" cy="1304694"/>
      </dsp:txXfrm>
    </dsp:sp>
    <dsp:sp modelId="{EC8011B2-767E-4F32-929F-1F1FCA4C085E}">
      <dsp:nvSpPr>
        <dsp:cNvPr id="0" name=""/>
        <dsp:cNvSpPr/>
      </dsp:nvSpPr>
      <dsp:spPr>
        <a:xfrm>
          <a:off x="7758464" y="1523321"/>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Build replicable model of adaptation finance</a:t>
          </a:r>
        </a:p>
      </dsp:txBody>
      <dsp:txXfrm>
        <a:off x="7758464" y="1523321"/>
        <a:ext cx="2174490" cy="1304694"/>
      </dsp:txXfrm>
    </dsp:sp>
    <dsp:sp modelId="{71E2BF84-AADE-4F99-9E97-ABCFEB4079BB}">
      <dsp:nvSpPr>
        <dsp:cNvPr id="0" name=""/>
        <dsp:cNvSpPr/>
      </dsp:nvSpPr>
      <dsp:spPr>
        <a:xfrm>
          <a:off x="4170554" y="3045465"/>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Capital Sources (Public + Private + Philanthropy) </a:t>
          </a:r>
        </a:p>
      </dsp:txBody>
      <dsp:txXfrm>
        <a:off x="4170554" y="3045465"/>
        <a:ext cx="2174490" cy="1304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3C44E-9DA4-45DD-9C41-0B512DAEC39D}">
      <dsp:nvSpPr>
        <dsp:cNvPr id="0" name=""/>
        <dsp:cNvSpPr/>
      </dsp:nvSpPr>
      <dsp:spPr>
        <a:xfrm>
          <a:off x="0" y="823476"/>
          <a:ext cx="1423096" cy="199233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950" tIns="330200" rIns="110950" bIns="33020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latin typeface="Calibri"/>
            </a:rPr>
            <a:t>Standardize impact &amp; repayment metrics</a:t>
          </a:r>
          <a:endParaRPr lang="en-US" sz="1400" kern="1200" dirty="0"/>
        </a:p>
      </dsp:txBody>
      <dsp:txXfrm>
        <a:off x="0" y="1580564"/>
        <a:ext cx="1423096" cy="1195401"/>
      </dsp:txXfrm>
    </dsp:sp>
    <dsp:sp modelId="{AC69AB23-6AE2-48A9-99A1-22B5344C9516}">
      <dsp:nvSpPr>
        <dsp:cNvPr id="0" name=""/>
        <dsp:cNvSpPr/>
      </dsp:nvSpPr>
      <dsp:spPr>
        <a:xfrm>
          <a:off x="412698" y="1022710"/>
          <a:ext cx="597700" cy="59770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6599" tIns="12700" rIns="46599" bIns="12700"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500229" y="1110241"/>
        <a:ext cx="422638" cy="422638"/>
      </dsp:txXfrm>
    </dsp:sp>
    <dsp:sp modelId="{50143AE6-7E21-41AB-8B38-F7C54F3B710A}">
      <dsp:nvSpPr>
        <dsp:cNvPr id="0" name=""/>
        <dsp:cNvSpPr/>
      </dsp:nvSpPr>
      <dsp:spPr>
        <a:xfrm>
          <a:off x="0" y="2815740"/>
          <a:ext cx="1423096"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076F873-26F7-4AFC-8C8D-66D79785F953}">
      <dsp:nvSpPr>
        <dsp:cNvPr id="0" name=""/>
        <dsp:cNvSpPr/>
      </dsp:nvSpPr>
      <dsp:spPr>
        <a:xfrm>
          <a:off x="1565406" y="823476"/>
          <a:ext cx="1423096" cy="199233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950" tIns="330200" rIns="110950" bIns="33020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latin typeface="Calibri"/>
            </a:rPr>
            <a:t>Isolate repayment drivers</a:t>
          </a:r>
          <a:endParaRPr lang="en-US" sz="1400" kern="1200" dirty="0"/>
        </a:p>
      </dsp:txBody>
      <dsp:txXfrm>
        <a:off x="1565406" y="1580564"/>
        <a:ext cx="1423096" cy="1195401"/>
      </dsp:txXfrm>
    </dsp:sp>
    <dsp:sp modelId="{C2F7A633-5811-41CF-91FC-683A8E4133B5}">
      <dsp:nvSpPr>
        <dsp:cNvPr id="0" name=""/>
        <dsp:cNvSpPr/>
      </dsp:nvSpPr>
      <dsp:spPr>
        <a:xfrm>
          <a:off x="1978104" y="1022710"/>
          <a:ext cx="597700" cy="59770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6599" tIns="12700" rIns="46599" bIns="12700"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2065635" y="1110241"/>
        <a:ext cx="422638" cy="422638"/>
      </dsp:txXfrm>
    </dsp:sp>
    <dsp:sp modelId="{5F1E6B5E-F1A7-41AD-AAF9-BE839A3CCA4B}">
      <dsp:nvSpPr>
        <dsp:cNvPr id="0" name=""/>
        <dsp:cNvSpPr/>
      </dsp:nvSpPr>
      <dsp:spPr>
        <a:xfrm>
          <a:off x="1565406" y="2815740"/>
          <a:ext cx="1423096"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F891F42-2E55-496C-B044-034459AE54A3}">
      <dsp:nvSpPr>
        <dsp:cNvPr id="0" name=""/>
        <dsp:cNvSpPr/>
      </dsp:nvSpPr>
      <dsp:spPr>
        <a:xfrm>
          <a:off x="3130812" y="823476"/>
          <a:ext cx="1423096" cy="199233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950" tIns="330200" rIns="110950" bIns="33020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latin typeface="Calibri"/>
            </a:rPr>
            <a:t>Project‑ and property‑level data collection &amp; tracking</a:t>
          </a:r>
          <a:endParaRPr lang="en-US" sz="1400" kern="1200" dirty="0"/>
        </a:p>
      </dsp:txBody>
      <dsp:txXfrm>
        <a:off x="3130812" y="1580564"/>
        <a:ext cx="1423096" cy="1195401"/>
      </dsp:txXfrm>
    </dsp:sp>
    <dsp:sp modelId="{14801E2C-F08D-415D-8220-7DF7718443A0}">
      <dsp:nvSpPr>
        <dsp:cNvPr id="0" name=""/>
        <dsp:cNvSpPr/>
      </dsp:nvSpPr>
      <dsp:spPr>
        <a:xfrm>
          <a:off x="3543510" y="1022710"/>
          <a:ext cx="597700" cy="59770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6599" tIns="12700" rIns="46599" bIns="12700"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3631041" y="1110241"/>
        <a:ext cx="422638" cy="422638"/>
      </dsp:txXfrm>
    </dsp:sp>
    <dsp:sp modelId="{1FCA5592-7A5C-43A0-B39E-1CC0593595F5}">
      <dsp:nvSpPr>
        <dsp:cNvPr id="0" name=""/>
        <dsp:cNvSpPr/>
      </dsp:nvSpPr>
      <dsp:spPr>
        <a:xfrm>
          <a:off x="3130812" y="2815740"/>
          <a:ext cx="1423096"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E2982-3F1D-48AD-BF3B-57EF3057E2D3}"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7B76F-7AA3-48F0-AC7F-980DFB4BC4EF}" type="slidenum">
              <a:rPr lang="en-US" smtClean="0"/>
              <a:t>‹#›</a:t>
            </a:fld>
            <a:endParaRPr lang="en-US"/>
          </a:p>
        </p:txBody>
      </p:sp>
    </p:spTree>
    <p:extLst>
      <p:ext uri="{BB962C8B-B14F-4D97-AF65-F5344CB8AC3E}">
        <p14:creationId xmlns:p14="http://schemas.microsoft.com/office/powerpoint/2010/main" val="334106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2BFD98EA-2A53-627E-C71D-3908C848D4B7}"/>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2BA0CD60-7BE8-38B8-66BB-E5CD8EBA82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0F61DB87-B437-1EBE-BFBF-2FCEE07663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299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84CF9C3F-5ACD-6DB9-8AB1-1A9A83845F85}"/>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4821135E-A370-980E-C077-2865BC09CD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4590321C-AE7B-A868-73DD-A1FF32EC7E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32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C7D1C08B-DE45-21F5-BFA3-4125535DE6A7}"/>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EE84474E-9512-9913-B48A-FD7C31DC21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3C657D6F-42A0-9469-FE3F-C2BE661CCD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61BFF14F-5799-8411-DF51-1B8765555368}"/>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7471C27B-DFBD-31E6-531D-9AE02451D3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C5321E79-78D6-073C-E771-058900AA4D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10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8019511D-EE95-8B32-BD15-63257983B192}"/>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26CF36AF-821E-D588-5439-519AC52171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C989BEA4-DBD6-CD33-50B6-B228D6AA3B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47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77070EF0-FDDC-E4A6-1197-B9B067806EAB}"/>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F8F73498-BB6A-3B1A-1614-BEF2C441FB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74308B83-A76F-5F80-7267-CE22662FF3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202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8F33DFF3-1929-2EE9-B669-20FB604DA626}"/>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3AD35D55-0246-D55A-C9BD-9F4C1671EE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07D129D2-B272-BCE3-2A10-40BE552A79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77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E37CE-FEE2-3006-568F-E2F1889BF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0F45D-7101-4C08-6963-21233F292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3E4EA-4963-8055-41C7-A196AD13CAB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27AF0E2-2F0A-F727-82BA-041D819A0767}"/>
              </a:ext>
            </a:extLst>
          </p:cNvPr>
          <p:cNvSpPr>
            <a:spLocks noGrp="1"/>
          </p:cNvSpPr>
          <p:nvPr>
            <p:ph type="sldNum" sz="quarter" idx="5"/>
          </p:nvPr>
        </p:nvSpPr>
        <p:spPr/>
        <p:txBody>
          <a:bodyPr/>
          <a:lstStyle/>
          <a:p>
            <a:fld id="{ADA8BCCB-5EC8-4B8F-8EBA-F068805916D3}" type="slidenum">
              <a:rPr lang="en-US" smtClean="0"/>
              <a:t>18</a:t>
            </a:fld>
            <a:endParaRPr lang="en-US"/>
          </a:p>
        </p:txBody>
      </p:sp>
    </p:spTree>
    <p:extLst>
      <p:ext uri="{BB962C8B-B14F-4D97-AF65-F5344CB8AC3E}">
        <p14:creationId xmlns:p14="http://schemas.microsoft.com/office/powerpoint/2010/main" val="144537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61B6-E8D1-5A61-11B0-E4E66927D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3ABBC-1293-3E84-C3CB-664A1FB80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20318-E488-2E62-2442-2D442B0A6CB3}"/>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6B97921-8773-708A-B9F9-A991C5FE2DB2}"/>
              </a:ext>
            </a:extLst>
          </p:cNvPr>
          <p:cNvSpPr>
            <a:spLocks noGrp="1"/>
          </p:cNvSpPr>
          <p:nvPr>
            <p:ph type="sldNum" sz="quarter" idx="5"/>
          </p:nvPr>
        </p:nvSpPr>
        <p:spPr/>
        <p:txBody>
          <a:bodyPr/>
          <a:lstStyle/>
          <a:p>
            <a:fld id="{ADA8BCCB-5EC8-4B8F-8EBA-F068805916D3}" type="slidenum">
              <a:rPr lang="en-US" smtClean="0"/>
              <a:t>19</a:t>
            </a:fld>
            <a:endParaRPr lang="en-US"/>
          </a:p>
        </p:txBody>
      </p:sp>
    </p:spTree>
    <p:extLst>
      <p:ext uri="{BB962C8B-B14F-4D97-AF65-F5344CB8AC3E}">
        <p14:creationId xmlns:p14="http://schemas.microsoft.com/office/powerpoint/2010/main" val="2895785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BEE6129C-5020-ECEC-3515-417BE4A8BBFF}"/>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FEFA7A43-DECF-1785-0946-0A0C69D5C7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11E7E76B-3668-366A-D395-9366DEB986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3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FB4546A8-AE97-C47D-3B0B-9ED50D1019BB}"/>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DD39E5A5-7178-B2A7-67B3-F162821F7C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554A75F7-63A0-4EDF-0D2C-7CDF3FE76C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59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5A095458-137A-A069-B5F6-4C85434BA81A}"/>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C89462F6-AC70-F306-62CF-9AF1A3BDB5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3BA585D0-8086-0642-29F4-F4AB6C0314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76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692B7CAD-0218-75BC-F7D0-7B9AC33A070E}"/>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D7F5A475-F541-1EF7-B08D-30C32BC92D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978C857F-AB2C-C406-137F-3F8DF32BAF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93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5F750BC4-9D17-6F5E-8824-5D2546B0C205}"/>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EE9DDF5D-A974-62AC-B38C-935CB69EEF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C0D4D3B4-2E29-BF3A-CB24-EDDE47EDB0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44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F76F908A-7450-E017-702A-E494D171A938}"/>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9969E808-E478-79AB-23F6-9F909B260A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DD6C6A7B-50BC-573B-FD40-7A7E0E888A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232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2056F758-F950-AA10-571A-CCDD33C01E02}"/>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AA0E2818-00E7-F128-213B-0FB93623BC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E69ABCF1-2664-A2C5-1A74-E280340914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613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7F55C603-7439-FD3C-9EA1-C2253F00D240}"/>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30765EEC-5F8B-6E69-67CA-B177818D66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2E09234D-D15B-9686-6362-C055CE00AA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49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AC04BBA8-A713-E86C-DCE9-F8948EAC32E4}"/>
            </a:ext>
          </a:extLst>
        </p:cNvPr>
        <p:cNvGrpSpPr/>
        <p:nvPr/>
      </p:nvGrpSpPr>
      <p:grpSpPr>
        <a:xfrm>
          <a:off x="0" y="0"/>
          <a:ext cx="0" cy="0"/>
          <a:chOff x="0" y="0"/>
          <a:chExt cx="0" cy="0"/>
        </a:xfrm>
      </p:grpSpPr>
      <p:sp>
        <p:nvSpPr>
          <p:cNvPr id="170" name="Google Shape;170;g855186e73f_0_44:notes">
            <a:extLst>
              <a:ext uri="{FF2B5EF4-FFF2-40B4-BE49-F238E27FC236}">
                <a16:creationId xmlns:a16="http://schemas.microsoft.com/office/drawing/2014/main" id="{B872761C-C99F-34B2-1D47-B0AEABD63E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a:extLst>
              <a:ext uri="{FF2B5EF4-FFF2-40B4-BE49-F238E27FC236}">
                <a16:creationId xmlns:a16="http://schemas.microsoft.com/office/drawing/2014/main" id="{693C34F1-3E70-0C14-49DB-51F7A90C4E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144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D740-502C-4B32-B08A-FE04EC3D9E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22533A-FE7E-4B77-A3A4-9ECE453E7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E154E6-5445-4046-8BA1-E7621CA3DD59}"/>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5" name="Footer Placeholder 4">
            <a:extLst>
              <a:ext uri="{FF2B5EF4-FFF2-40B4-BE49-F238E27FC236}">
                <a16:creationId xmlns:a16="http://schemas.microsoft.com/office/drawing/2014/main" id="{D842B3C5-66ED-4A39-9577-B286DD9B4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F8137-0B4E-477A-B86A-AAF375DDFB18}"/>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3573074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2ADDA-708D-48E0-90C5-3426235502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E23372-BDAA-4D06-BF82-71A52C195D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B3386-DFFB-44A1-B4B8-A9848E92FDA6}"/>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5" name="Footer Placeholder 4">
            <a:extLst>
              <a:ext uri="{FF2B5EF4-FFF2-40B4-BE49-F238E27FC236}">
                <a16:creationId xmlns:a16="http://schemas.microsoft.com/office/drawing/2014/main" id="{86B32C25-90CC-4751-B8B2-9D083570E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7CB62-8112-4065-89B6-F97EFAEC45A7}"/>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132399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2F962-2664-4190-B05D-1FC9E877B1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238096-5EE7-4A7E-AA8C-F2B4E0DCB9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5DF28-7AAF-4D49-BAFB-E1C583B858EA}"/>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5" name="Footer Placeholder 4">
            <a:extLst>
              <a:ext uri="{FF2B5EF4-FFF2-40B4-BE49-F238E27FC236}">
                <a16:creationId xmlns:a16="http://schemas.microsoft.com/office/drawing/2014/main" id="{338B5BAD-686F-45F8-B3DE-6833DF420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78689-4052-446D-BD39-A561007D00AE}"/>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2036742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3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9763" y="378460"/>
            <a:ext cx="10910887"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39763" y="1533525"/>
            <a:ext cx="3519233" cy="4683125"/>
          </a:xfrm>
        </p:spPr>
        <p:txBody>
          <a:bodyPr/>
          <a:lstStyle>
            <a:lvl1pPr>
              <a:spcBef>
                <a:spcPts val="800"/>
              </a:spcBef>
              <a:defRPr sz="2000" b="1">
                <a:solidFill>
                  <a:schemeClr val="accent3"/>
                </a:solidFill>
                <a:latin typeface="Century Gothic" panose="020B0502020202020204" pitchFamily="34" charset="0"/>
                <a:cs typeface="Calibri" panose="020F0502020204030204" pitchFamily="34" charset="0"/>
              </a:defRPr>
            </a:lvl1pPr>
            <a:lvl2pPr>
              <a:spcBef>
                <a:spcPts val="800"/>
              </a:spcBef>
              <a:defRPr sz="1600"/>
            </a:lvl2pPr>
            <a:lvl3pPr>
              <a:spcBef>
                <a:spcPts val="800"/>
              </a:spcBef>
              <a:defRPr sz="1600"/>
            </a:lvl3pPr>
            <a:lvl4pPr>
              <a:spcBef>
                <a:spcPts val="800"/>
              </a:spcBef>
              <a:defRPr sz="1600"/>
            </a:lvl4pPr>
            <a:lvl5pPr>
              <a:spcBef>
                <a:spcPts val="800"/>
              </a:spcBef>
              <a:defRPr sz="1600"/>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4339821" y="1533525"/>
            <a:ext cx="3519233" cy="4683125"/>
          </a:xfrm>
        </p:spPr>
        <p:txBody>
          <a:bodyPr/>
          <a:lstStyle>
            <a:lvl1pPr>
              <a:spcBef>
                <a:spcPts val="800"/>
              </a:spcBef>
              <a:defRPr lang="en-US" sz="2000" b="1" kern="1200" dirty="0">
                <a:solidFill>
                  <a:schemeClr val="accent3"/>
                </a:solidFill>
                <a:latin typeface="Century Gothic" panose="020B0502020202020204" pitchFamily="34" charset="0"/>
                <a:ea typeface="+mn-ea"/>
                <a:cs typeface="Calibri" panose="020F0502020204030204" pitchFamily="34" charset="0"/>
              </a:defRPr>
            </a:lvl1pPr>
            <a:lvl2pPr>
              <a:spcBef>
                <a:spcPts val="800"/>
              </a:spcBef>
              <a:defRPr sz="1600"/>
            </a:lvl2pPr>
            <a:lvl3pPr>
              <a:spcBef>
                <a:spcPts val="800"/>
              </a:spcBef>
              <a:defRPr sz="1600"/>
            </a:lvl3pPr>
            <a:lvl4pPr>
              <a:spcBef>
                <a:spcPts val="800"/>
              </a:spcBef>
              <a:defRPr sz="1600"/>
            </a:lvl4pPr>
            <a:lvl5pPr>
              <a:spcBef>
                <a:spcPts val="800"/>
              </a:spcBef>
              <a:defRPr sz="1600"/>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1" name="Content Placeholder 3">
            <a:extLst>
              <a:ext uri="{FF2B5EF4-FFF2-40B4-BE49-F238E27FC236}">
                <a16:creationId xmlns:a16="http://schemas.microsoft.com/office/drawing/2014/main" id="{9AC5DF6D-FFF9-4198-BADA-D6468995B0BA}"/>
              </a:ext>
            </a:extLst>
          </p:cNvPr>
          <p:cNvSpPr>
            <a:spLocks noGrp="1"/>
          </p:cNvSpPr>
          <p:nvPr>
            <p:ph sz="half" idx="11" hasCustomPrompt="1"/>
          </p:nvPr>
        </p:nvSpPr>
        <p:spPr>
          <a:xfrm>
            <a:off x="8039880" y="1533525"/>
            <a:ext cx="3519233" cy="4683125"/>
          </a:xfrm>
        </p:spPr>
        <p:txBody>
          <a:bodyPr/>
          <a:lstStyle>
            <a:lvl1pPr>
              <a:spcBef>
                <a:spcPts val="800"/>
              </a:spcBef>
              <a:defRPr lang="en-US" sz="2000" b="1" kern="1200" dirty="0">
                <a:solidFill>
                  <a:schemeClr val="accent3"/>
                </a:solidFill>
                <a:latin typeface="Century Gothic" panose="020B0502020202020204" pitchFamily="34" charset="0"/>
                <a:ea typeface="+mn-ea"/>
                <a:cs typeface="Calibri" panose="020F0502020204030204" pitchFamily="34" charset="0"/>
              </a:defRPr>
            </a:lvl1pPr>
            <a:lvl2pPr>
              <a:spcBef>
                <a:spcPts val="800"/>
              </a:spcBef>
              <a:defRPr sz="1600"/>
            </a:lvl2pPr>
            <a:lvl3pPr>
              <a:spcBef>
                <a:spcPts val="800"/>
              </a:spcBef>
              <a:defRPr sz="1600"/>
            </a:lvl3pPr>
            <a:lvl4pPr>
              <a:spcBef>
                <a:spcPts val="800"/>
              </a:spcBef>
              <a:defRPr sz="1600"/>
            </a:lvl4pPr>
            <a:lvl5pPr>
              <a:spcBef>
                <a:spcPts val="800"/>
              </a:spcBef>
              <a:defRPr sz="1600"/>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2" name="Date Placeholder 3">
            <a:extLst>
              <a:ext uri="{FF2B5EF4-FFF2-40B4-BE49-F238E27FC236}">
                <a16:creationId xmlns:a16="http://schemas.microsoft.com/office/drawing/2014/main" id="{7F2F0EFE-32CE-4EFD-981D-2D6DB65A9511}"/>
              </a:ext>
            </a:extLst>
          </p:cNvPr>
          <p:cNvSpPr>
            <a:spLocks noGrp="1"/>
          </p:cNvSpPr>
          <p:nvPr>
            <p:ph type="dt" sz="half" idx="12"/>
          </p:nvPr>
        </p:nvSpPr>
        <p:spPr>
          <a:xfrm>
            <a:off x="9775825" y="6388900"/>
            <a:ext cx="1268326" cy="288000"/>
          </a:xfrm>
          <a:prstGeom prst="rect">
            <a:avLst/>
          </a:prstGeom>
        </p:spPr>
        <p:txBody>
          <a:bodyPr vert="horz" lIns="0" tIns="0" rIns="0" bIns="0" rtlCol="0" anchor="ctr" anchorCtr="0"/>
          <a:lstStyle>
            <a:lvl1pPr algn="r">
              <a:defRPr sz="1100">
                <a:solidFill>
                  <a:schemeClr val="bg1"/>
                </a:solidFill>
                <a:latin typeface="Century Gothic" panose="020B0502020202020204" pitchFamily="34" charset="0"/>
                <a:cs typeface="Calibri" panose="020F0502020204030204" pitchFamily="34" charset="0"/>
              </a:defRPr>
            </a:lvl1pPr>
          </a:lstStyle>
          <a:p>
            <a:fld id="{8CE86826-3827-4253-9F8A-83E75BB98798}" type="datetime4">
              <a:rPr lang="en-US" smtClean="0"/>
              <a:pPr/>
              <a:t>October 1, 2025</a:t>
            </a:fld>
            <a:endParaRPr lang="en-US" dirty="0"/>
          </a:p>
        </p:txBody>
      </p:sp>
      <p:sp>
        <p:nvSpPr>
          <p:cNvPr id="13" name="Footer Placeholder 4">
            <a:extLst>
              <a:ext uri="{FF2B5EF4-FFF2-40B4-BE49-F238E27FC236}">
                <a16:creationId xmlns:a16="http://schemas.microsoft.com/office/drawing/2014/main" id="{63C78FFA-4108-460A-9A62-1A074B48A7A6}"/>
              </a:ext>
            </a:extLst>
          </p:cNvPr>
          <p:cNvSpPr>
            <a:spLocks noGrp="1"/>
          </p:cNvSpPr>
          <p:nvPr>
            <p:ph type="ftr" sz="quarter" idx="3"/>
          </p:nvPr>
        </p:nvSpPr>
        <p:spPr>
          <a:xfrm>
            <a:off x="4856672" y="6388900"/>
            <a:ext cx="4918348" cy="288000"/>
          </a:xfrm>
          <a:prstGeom prst="rect">
            <a:avLst/>
          </a:prstGeom>
        </p:spPr>
        <p:txBody>
          <a:bodyPr vert="horz" lIns="0" tIns="0" rIns="0" bIns="0" rtlCol="0" anchor="ctr" anchorCtr="0"/>
          <a:lstStyle>
            <a:lvl1pPr algn="r">
              <a:defRPr sz="1100">
                <a:solidFill>
                  <a:schemeClr val="bg1"/>
                </a:solidFill>
                <a:latin typeface="Century Gothic" panose="020B0502020202020204" pitchFamily="34" charset="0"/>
                <a:cs typeface="Calibri" panose="020F0502020204030204" pitchFamily="34" charset="0"/>
              </a:defRPr>
            </a:lvl1pPr>
          </a:lstStyle>
          <a:p>
            <a:r>
              <a:rPr lang="en-US" dirty="0"/>
              <a:t>AEI Consultants – Helena Ariza [hariza@aeiconsultants.com]</a:t>
            </a:r>
          </a:p>
        </p:txBody>
      </p:sp>
      <p:sp>
        <p:nvSpPr>
          <p:cNvPr id="14" name="Slide Number Placeholder 5">
            <a:extLst>
              <a:ext uri="{FF2B5EF4-FFF2-40B4-BE49-F238E27FC236}">
                <a16:creationId xmlns:a16="http://schemas.microsoft.com/office/drawing/2014/main" id="{234588EC-BBD0-4B7F-91B9-302DA45A273C}"/>
              </a:ext>
            </a:extLst>
          </p:cNvPr>
          <p:cNvSpPr>
            <a:spLocks noGrp="1"/>
          </p:cNvSpPr>
          <p:nvPr>
            <p:ph type="sldNum" sz="quarter" idx="4"/>
          </p:nvPr>
        </p:nvSpPr>
        <p:spPr>
          <a:xfrm>
            <a:off x="11092873" y="6388900"/>
            <a:ext cx="456274" cy="288000"/>
          </a:xfrm>
          <a:prstGeom prst="rect">
            <a:avLst/>
          </a:prstGeom>
        </p:spPr>
        <p:txBody>
          <a:bodyPr vert="horz" lIns="0" tIns="0" rIns="0" bIns="0" rtlCol="0" anchor="ctr" anchorCtr="0"/>
          <a:lstStyle>
            <a:lvl1pPr algn="r">
              <a:defRPr sz="1100" b="1">
                <a:solidFill>
                  <a:schemeClr val="bg1"/>
                </a:solidFill>
                <a:latin typeface="Century Gothic" panose="020B0502020202020204" pitchFamily="34" charset="0"/>
                <a:cs typeface="Calibri" panose="020F0502020204030204" pitchFamily="34" charset="0"/>
              </a:defRPr>
            </a:lvl1pPr>
          </a:lstStyle>
          <a:p>
            <a:fld id="{A2885E78-1F86-4A3D-9EE1-B0103B1CEF15}" type="slidenum">
              <a:rPr lang="en-US" smtClean="0"/>
              <a:pPr/>
              <a:t>‹#›</a:t>
            </a:fld>
            <a:endParaRPr lang="en-US"/>
          </a:p>
        </p:txBody>
      </p:sp>
    </p:spTree>
    <p:extLst>
      <p:ext uri="{BB962C8B-B14F-4D97-AF65-F5344CB8AC3E}">
        <p14:creationId xmlns:p14="http://schemas.microsoft.com/office/powerpoint/2010/main" val="246876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01BA-5F7B-4953-86C2-4656BE6CF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C46C8C-3354-47E6-8C5C-7CA5905617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3E39D-517B-489F-96D8-7E50E08AF850}"/>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5" name="Footer Placeholder 4">
            <a:extLst>
              <a:ext uri="{FF2B5EF4-FFF2-40B4-BE49-F238E27FC236}">
                <a16:creationId xmlns:a16="http://schemas.microsoft.com/office/drawing/2014/main" id="{D9C0CC42-4EF8-4C6D-B8A9-EE1889161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21416-5626-499E-8853-91968C214CB0}"/>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146586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C508-0A31-4ACC-A7A1-032CA4E81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B30C20-F170-4FD8-A557-43A1FB3401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2FA0A1-FF38-4D1A-98FD-C59D16ADE718}"/>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5" name="Footer Placeholder 4">
            <a:extLst>
              <a:ext uri="{FF2B5EF4-FFF2-40B4-BE49-F238E27FC236}">
                <a16:creationId xmlns:a16="http://schemas.microsoft.com/office/drawing/2014/main" id="{90B729B8-C5DF-46C8-8D92-E5B16F126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FE273-C92D-424F-816B-AD799423E9D8}"/>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370828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7C2B-DE87-435E-8061-B46FD771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4CCBD9-F8BC-4DD4-9E89-156CC5E6CE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EFB21-9701-4B6A-8CC5-619367DB1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043325-62CF-4749-82A1-654538A9BFEC}"/>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6" name="Footer Placeholder 5">
            <a:extLst>
              <a:ext uri="{FF2B5EF4-FFF2-40B4-BE49-F238E27FC236}">
                <a16:creationId xmlns:a16="http://schemas.microsoft.com/office/drawing/2014/main" id="{4BF5E9A7-3A4D-4872-AAA2-347DF611F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2F246-5929-4F57-96DE-6790E77F7663}"/>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1533243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73C4-CEA4-4D57-9326-332B7B5C1B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056B50-8561-4674-A434-D4EF69606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8ACAC4-94E3-4952-8772-1FCB4C3CC4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93798E-DB60-4B72-A93B-F87A86C5A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088C79-804A-4C9B-8300-38841CEEC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D511A8-E7AE-4624-B5B7-32E9A6DC6F8D}"/>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8" name="Footer Placeholder 7">
            <a:extLst>
              <a:ext uri="{FF2B5EF4-FFF2-40B4-BE49-F238E27FC236}">
                <a16:creationId xmlns:a16="http://schemas.microsoft.com/office/drawing/2014/main" id="{BA4E5090-1BE7-490E-87D3-26E84CC87C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BAB879-15C1-45E4-8758-9BA21F643410}"/>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89057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0040-4ADB-493D-ADEA-8E52560D04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D64E96-FCD1-477A-941C-DEB3DE2F8795}"/>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4" name="Footer Placeholder 3">
            <a:extLst>
              <a:ext uri="{FF2B5EF4-FFF2-40B4-BE49-F238E27FC236}">
                <a16:creationId xmlns:a16="http://schemas.microsoft.com/office/drawing/2014/main" id="{AE96840C-8FF9-41E5-92E8-72E2486547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602952-5136-438B-9940-8BC7C177D473}"/>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308936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5BBC3-69ED-40F4-9AD0-994C760F74F1}"/>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3" name="Footer Placeholder 2">
            <a:extLst>
              <a:ext uri="{FF2B5EF4-FFF2-40B4-BE49-F238E27FC236}">
                <a16:creationId xmlns:a16="http://schemas.microsoft.com/office/drawing/2014/main" id="{381EB9B9-A4CA-494C-A2EE-F5DF0AB155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2276D1-2EE3-4720-806F-486420221D47}"/>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282303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1BA0-1E7C-4551-A9DE-2D1A62635E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13ECB9-622B-4F5A-93BA-544150B95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2083E-972A-42B3-A9C9-865E74CE8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D9CA9-6231-41E9-9249-7D824961A2DF}"/>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6" name="Footer Placeholder 5">
            <a:extLst>
              <a:ext uri="{FF2B5EF4-FFF2-40B4-BE49-F238E27FC236}">
                <a16:creationId xmlns:a16="http://schemas.microsoft.com/office/drawing/2014/main" id="{290B066A-6690-4EC7-A7E3-896B090A8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D4592-1FCD-43F0-BC45-D6DAD7DB1B8E}"/>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416547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E5EB-F40A-4425-ACAA-287E66F3B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3E2F9A-CA10-40F3-80E8-F287AB342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229274-4D8E-4BE0-B04A-7F5E04D5E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350EF-B671-4906-9634-E43C46F3C82C}"/>
              </a:ext>
            </a:extLst>
          </p:cNvPr>
          <p:cNvSpPr>
            <a:spLocks noGrp="1"/>
          </p:cNvSpPr>
          <p:nvPr>
            <p:ph type="dt" sz="half" idx="10"/>
          </p:nvPr>
        </p:nvSpPr>
        <p:spPr/>
        <p:txBody>
          <a:bodyPr/>
          <a:lstStyle/>
          <a:p>
            <a:fld id="{BB051563-45B2-40ED-9EFB-FDA0CDB1939D}" type="datetimeFigureOut">
              <a:rPr lang="en-US" smtClean="0"/>
              <a:t>10/1/2025</a:t>
            </a:fld>
            <a:endParaRPr lang="en-US"/>
          </a:p>
        </p:txBody>
      </p:sp>
      <p:sp>
        <p:nvSpPr>
          <p:cNvPr id="6" name="Footer Placeholder 5">
            <a:extLst>
              <a:ext uri="{FF2B5EF4-FFF2-40B4-BE49-F238E27FC236}">
                <a16:creationId xmlns:a16="http://schemas.microsoft.com/office/drawing/2014/main" id="{EA79E7BC-24A2-41DB-AE36-42C4384C4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89D33-FE7B-469A-8CEC-7511E51C4F2B}"/>
              </a:ext>
            </a:extLst>
          </p:cNvPr>
          <p:cNvSpPr>
            <a:spLocks noGrp="1"/>
          </p:cNvSpPr>
          <p:nvPr>
            <p:ph type="sldNum" sz="quarter" idx="12"/>
          </p:nvPr>
        </p:nvSpPr>
        <p:spPr/>
        <p:txBody>
          <a:bodyPr/>
          <a:lstStyle/>
          <a:p>
            <a:fld id="{ADEDDF2C-81F4-47B5-95B0-78DC4E888160}" type="slidenum">
              <a:rPr lang="en-US" smtClean="0"/>
              <a:t>‹#›</a:t>
            </a:fld>
            <a:endParaRPr lang="en-US"/>
          </a:p>
        </p:txBody>
      </p:sp>
    </p:spTree>
    <p:extLst>
      <p:ext uri="{BB962C8B-B14F-4D97-AF65-F5344CB8AC3E}">
        <p14:creationId xmlns:p14="http://schemas.microsoft.com/office/powerpoint/2010/main" val="37510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710992-0976-4AAC-9538-0553C6C50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31402C-1D00-44BA-889C-B03A3AA50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2D44E-0AF8-408E-A2CB-E2F1C442F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51563-45B2-40ED-9EFB-FDA0CDB1939D}" type="datetimeFigureOut">
              <a:rPr lang="en-US" smtClean="0"/>
              <a:t>10/1/2025</a:t>
            </a:fld>
            <a:endParaRPr lang="en-US"/>
          </a:p>
        </p:txBody>
      </p:sp>
      <p:sp>
        <p:nvSpPr>
          <p:cNvPr id="5" name="Footer Placeholder 4">
            <a:extLst>
              <a:ext uri="{FF2B5EF4-FFF2-40B4-BE49-F238E27FC236}">
                <a16:creationId xmlns:a16="http://schemas.microsoft.com/office/drawing/2014/main" id="{B1080057-247A-465F-8558-570141DC45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ECF960-2A6F-4003-A1CD-99ACE290B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DDF2C-81F4-47B5-95B0-78DC4E888160}" type="slidenum">
              <a:rPr lang="en-US" smtClean="0"/>
              <a:t>‹#›</a:t>
            </a:fld>
            <a:endParaRPr lang="en-US"/>
          </a:p>
        </p:txBody>
      </p:sp>
    </p:spTree>
    <p:extLst>
      <p:ext uri="{BB962C8B-B14F-4D97-AF65-F5344CB8AC3E}">
        <p14:creationId xmlns:p14="http://schemas.microsoft.com/office/powerpoint/2010/main" val="4156551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us02web.zoom.us/j/81859760738"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4.png"/><Relationship Id="rId7" Type="http://schemas.openxmlformats.org/officeDocument/2006/relationships/image" Target="../media/image1.png"/><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diagramColors" Target="../diagrams/colors2.xml"/><Relationship Id="rId5" Type="http://schemas.openxmlformats.org/officeDocument/2006/relationships/image" Target="../media/image16.png"/><Relationship Id="rId10" Type="http://schemas.openxmlformats.org/officeDocument/2006/relationships/diagramQuickStyle" Target="../diagrams/quickStyle2.xml"/><Relationship Id="rId4" Type="http://schemas.openxmlformats.org/officeDocument/2006/relationships/image" Target="../media/image15.svg"/><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EFCD6AE1-E249-A0F4-A45E-F9314657F260}"/>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D6BFE99A-56FD-03F0-6B66-4D2E27D2E462}"/>
              </a:ext>
            </a:extLst>
          </p:cNvPr>
          <p:cNvPicPr>
            <a:picLocks noChangeAspect="1"/>
          </p:cNvPicPr>
          <p:nvPr/>
        </p:nvPicPr>
        <p:blipFill>
          <a:blip r:embed="rId3"/>
          <a:stretch>
            <a:fillRect/>
          </a:stretch>
        </p:blipFill>
        <p:spPr>
          <a:xfrm>
            <a:off x="10792484" y="0"/>
            <a:ext cx="1395984" cy="6858000"/>
          </a:xfrm>
          <a:prstGeom prst="rect">
            <a:avLst/>
          </a:prstGeom>
        </p:spPr>
      </p:pic>
      <p:sp>
        <p:nvSpPr>
          <p:cNvPr id="2" name="TextBox 1">
            <a:extLst>
              <a:ext uri="{FF2B5EF4-FFF2-40B4-BE49-F238E27FC236}">
                <a16:creationId xmlns:a16="http://schemas.microsoft.com/office/drawing/2014/main" id="{C1C9B165-D12F-8032-B931-E93DC03914DA}"/>
              </a:ext>
            </a:extLst>
          </p:cNvPr>
          <p:cNvSpPr txBox="1"/>
          <p:nvPr/>
        </p:nvSpPr>
        <p:spPr>
          <a:xfrm>
            <a:off x="3052903" y="276738"/>
            <a:ext cx="48006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0" b="1">
                <a:ea typeface="Calibri"/>
                <a:cs typeface="Calibri"/>
              </a:rPr>
              <a:t>Welcome!</a:t>
            </a:r>
          </a:p>
        </p:txBody>
      </p:sp>
      <p:sp>
        <p:nvSpPr>
          <p:cNvPr id="4" name="TextBox 3">
            <a:extLst>
              <a:ext uri="{FF2B5EF4-FFF2-40B4-BE49-F238E27FC236}">
                <a16:creationId xmlns:a16="http://schemas.microsoft.com/office/drawing/2014/main" id="{42090B33-D361-839B-0CBC-8F23B4BAD4C9}"/>
              </a:ext>
            </a:extLst>
          </p:cNvPr>
          <p:cNvSpPr txBox="1"/>
          <p:nvPr/>
        </p:nvSpPr>
        <p:spPr>
          <a:xfrm>
            <a:off x="685800" y="4878058"/>
            <a:ext cx="94583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t>Please, help yourself to some breakfast and connect with other attendees.</a:t>
            </a:r>
            <a:endParaRPr lang="en-US" sz="3600">
              <a:ea typeface="Calibri"/>
              <a:cs typeface="Calibri"/>
            </a:endParaRPr>
          </a:p>
        </p:txBody>
      </p:sp>
      <p:pic>
        <p:nvPicPr>
          <p:cNvPr id="7" name="Picture 6" descr="A white sign with different colored text&#10;&#10;AI-generated content may be incorrect.">
            <a:extLst>
              <a:ext uri="{FF2B5EF4-FFF2-40B4-BE49-F238E27FC236}">
                <a16:creationId xmlns:a16="http://schemas.microsoft.com/office/drawing/2014/main" id="{3FEF5F72-D47C-7A2C-F0C2-A94D646C3E4B}"/>
              </a:ext>
            </a:extLst>
          </p:cNvPr>
          <p:cNvPicPr>
            <a:picLocks noChangeAspect="1"/>
          </p:cNvPicPr>
          <p:nvPr/>
        </p:nvPicPr>
        <p:blipFill>
          <a:blip r:embed="rId4"/>
          <a:stretch>
            <a:fillRect/>
          </a:stretch>
        </p:blipFill>
        <p:spPr>
          <a:xfrm>
            <a:off x="933470" y="1714562"/>
            <a:ext cx="5702710" cy="2851355"/>
          </a:xfrm>
          <a:prstGeom prst="rect">
            <a:avLst/>
          </a:prstGeom>
        </p:spPr>
      </p:pic>
      <p:pic>
        <p:nvPicPr>
          <p:cNvPr id="6" name="Picture 5" descr="A qr code on a blue background&#10;&#10;AI-generated content may be incorrect.">
            <a:extLst>
              <a:ext uri="{FF2B5EF4-FFF2-40B4-BE49-F238E27FC236}">
                <a16:creationId xmlns:a16="http://schemas.microsoft.com/office/drawing/2014/main" id="{64294E8C-8F58-5D18-E2D1-42691DE2280C}"/>
              </a:ext>
            </a:extLst>
          </p:cNvPr>
          <p:cNvPicPr>
            <a:picLocks noChangeAspect="1"/>
          </p:cNvPicPr>
          <p:nvPr/>
        </p:nvPicPr>
        <p:blipFill>
          <a:blip r:embed="rId5"/>
          <a:srcRect l="18413" t="30366" r="17619" b="7571"/>
          <a:stretch>
            <a:fillRect/>
          </a:stretch>
        </p:blipFill>
        <p:spPr>
          <a:xfrm>
            <a:off x="7181902" y="1720995"/>
            <a:ext cx="2679334" cy="2815686"/>
          </a:xfrm>
          <a:prstGeom prst="rect">
            <a:avLst/>
          </a:prstGeom>
          <a:ln>
            <a:noFill/>
          </a:ln>
          <a:effectLst>
            <a:softEdge rad="112500"/>
          </a:effectLst>
        </p:spPr>
      </p:pic>
      <p:sp>
        <p:nvSpPr>
          <p:cNvPr id="5" name="TextBox 4">
            <a:extLst>
              <a:ext uri="{FF2B5EF4-FFF2-40B4-BE49-F238E27FC236}">
                <a16:creationId xmlns:a16="http://schemas.microsoft.com/office/drawing/2014/main" id="{A073CF4A-32CF-CD02-3D7C-88DA2D2F9CDA}"/>
              </a:ext>
            </a:extLst>
          </p:cNvPr>
          <p:cNvSpPr txBox="1"/>
          <p:nvPr/>
        </p:nvSpPr>
        <p:spPr>
          <a:xfrm>
            <a:off x="103933" y="6219709"/>
            <a:ext cx="6329680" cy="400110"/>
          </a:xfrm>
          <a:prstGeom prst="rect">
            <a:avLst/>
          </a:prstGeom>
          <a:noFill/>
        </p:spPr>
        <p:txBody>
          <a:bodyPr wrap="square" rtlCol="0">
            <a:spAutoFit/>
          </a:bodyPr>
          <a:lstStyle/>
          <a:p>
            <a:r>
              <a:rPr lang="en-US" sz="2000" i="1" dirty="0"/>
              <a:t>Live Stream at: </a:t>
            </a:r>
            <a:r>
              <a:rPr lang="en-US" sz="2000" i="1" dirty="0">
                <a:hlinkClick r:id="rId6"/>
              </a:rPr>
              <a:t>https://us02web.zoom.us/j/81859760738</a:t>
            </a:r>
            <a:endParaRPr lang="en-US" sz="2000" i="1" dirty="0"/>
          </a:p>
        </p:txBody>
      </p:sp>
    </p:spTree>
    <p:extLst>
      <p:ext uri="{BB962C8B-B14F-4D97-AF65-F5344CB8AC3E}">
        <p14:creationId xmlns:p14="http://schemas.microsoft.com/office/powerpoint/2010/main" val="179889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95A5EF00-386D-0F01-D4F4-6C6DD8F9F65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7AC69C-9863-2F4F-8859-80B20DAC1E27}"/>
              </a:ext>
            </a:extLst>
          </p:cNvPr>
          <p:cNvSpPr txBox="1">
            <a:spLocks/>
          </p:cNvSpPr>
          <p:nvPr/>
        </p:nvSpPr>
        <p:spPr>
          <a:xfrm>
            <a:off x="6657715" y="467271"/>
            <a:ext cx="4195674" cy="20525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500" b="1"/>
              <a:t>Resilience Dedicated Fund: Product Support Program</a:t>
            </a:r>
          </a:p>
        </p:txBody>
      </p:sp>
      <p:sp>
        <p:nvSpPr>
          <p:cNvPr id="19" name="Oval 1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holding smiling emoji">
            <a:extLst>
              <a:ext uri="{FF2B5EF4-FFF2-40B4-BE49-F238E27FC236}">
                <a16:creationId xmlns:a16="http://schemas.microsoft.com/office/drawing/2014/main" id="{E1D9B8B4-3038-F053-0B82-419E2F09C1DB}"/>
              </a:ext>
            </a:extLst>
          </p:cNvPr>
          <p:cNvPicPr>
            <a:picLocks noChangeAspect="1"/>
          </p:cNvPicPr>
          <p:nvPr/>
        </p:nvPicPr>
        <p:blipFill>
          <a:blip r:embed="rId3">
            <a:extLst>
              <a:ext uri="{28A0092B-C50C-407E-A947-70E740481C1C}">
                <a14:useLocalDpi xmlns:a14="http://schemas.microsoft.com/office/drawing/2010/main" val="0"/>
              </a:ext>
            </a:extLst>
          </a:blip>
          <a:srcRect l="29030" r="14721" b="1"/>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89A597FC-C0AC-AB3C-05B8-42C83AA91F63}"/>
              </a:ext>
            </a:extLst>
          </p:cNvPr>
          <p:cNvSpPr txBox="1"/>
          <p:nvPr/>
        </p:nvSpPr>
        <p:spPr>
          <a:xfrm>
            <a:off x="6657715" y="2990818"/>
            <a:ext cx="4195673" cy="2913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solidFill>
                  <a:schemeClr val="tx1">
                    <a:alpha val="80000"/>
                  </a:schemeClr>
                </a:solidFill>
                <a:effectLst/>
              </a:rPr>
              <a:t>Access to a sophisticated expert network to support and guide identification of multi-benefit investments in building sustainability. </a:t>
            </a:r>
            <a:endParaRPr lang="en-US" sz="2000">
              <a:solidFill>
                <a:schemeClr val="tx1">
                  <a:alpha val="80000"/>
                </a:schemeClr>
              </a:solidFill>
            </a:endParaRPr>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3" name="Picture 2" descr="A blue and yellow rectangle with green stripes&#10;&#10;AI-generated content may be incorrect.">
            <a:extLst>
              <a:ext uri="{FF2B5EF4-FFF2-40B4-BE49-F238E27FC236}">
                <a16:creationId xmlns:a16="http://schemas.microsoft.com/office/drawing/2014/main" id="{C4EB4FC5-0B6B-4A18-55D9-FE487E91D655}"/>
              </a:ext>
            </a:extLst>
          </p:cNvPr>
          <p:cNvPicPr>
            <a:picLocks noChangeAspect="1"/>
          </p:cNvPicPr>
          <p:nvPr/>
        </p:nvPicPr>
        <p:blipFill>
          <a:blip r:embed="rId4"/>
          <a:stretch>
            <a:fillRect/>
          </a:stretch>
        </p:blipFill>
        <p:spPr>
          <a:xfrm>
            <a:off x="10792484" y="0"/>
            <a:ext cx="1395984" cy="6858000"/>
          </a:xfrm>
          <a:prstGeom prst="rect">
            <a:avLst/>
          </a:prstGeom>
        </p:spPr>
      </p:pic>
    </p:spTree>
    <p:extLst>
      <p:ext uri="{BB962C8B-B14F-4D97-AF65-F5344CB8AC3E}">
        <p14:creationId xmlns:p14="http://schemas.microsoft.com/office/powerpoint/2010/main" val="3525871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F6FCE1-8678-40F4-9644-79CD5333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2230" y="507283"/>
            <a:ext cx="5001569" cy="1544062"/>
          </a:xfrm>
        </p:spPr>
        <p:txBody>
          <a:bodyPr vert="horz" lIns="91440" tIns="45720" rIns="91440" bIns="45720" rtlCol="0" anchor="ctr">
            <a:normAutofit/>
          </a:bodyPr>
          <a:lstStyle/>
          <a:p>
            <a:r>
              <a:rPr lang="en-US" sz="4000" b="1"/>
              <a:t>Use of Proceeds</a:t>
            </a:r>
          </a:p>
        </p:txBody>
      </p:sp>
      <p:pic>
        <p:nvPicPr>
          <p:cNvPr id="6" name="Picture 5" descr="Person by rooftop garden">
            <a:extLst>
              <a:ext uri="{FF2B5EF4-FFF2-40B4-BE49-F238E27FC236}">
                <a16:creationId xmlns:a16="http://schemas.microsoft.com/office/drawing/2014/main" id="{01C51B67-A76A-E8F6-7771-7168690CB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54" y="544636"/>
            <a:ext cx="2805787" cy="1872862"/>
          </a:xfrm>
          <a:prstGeom prst="rect">
            <a:avLst/>
          </a:prstGeom>
        </p:spPr>
      </p:pic>
      <p:pic>
        <p:nvPicPr>
          <p:cNvPr id="8" name="Picture 7" descr="Man installing sliding glass door">
            <a:extLst>
              <a:ext uri="{FF2B5EF4-FFF2-40B4-BE49-F238E27FC236}">
                <a16:creationId xmlns:a16="http://schemas.microsoft.com/office/drawing/2014/main" id="{6A8EFB17-B545-2BB6-06C2-FA223F0A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94" y="544636"/>
            <a:ext cx="2805787" cy="1872862"/>
          </a:xfrm>
          <a:prstGeom prst="rect">
            <a:avLst/>
          </a:prstGeom>
        </p:spPr>
      </p:pic>
      <p:sp>
        <p:nvSpPr>
          <p:cNvPr id="9" name="TextBox 8">
            <a:extLst>
              <a:ext uri="{FF2B5EF4-FFF2-40B4-BE49-F238E27FC236}">
                <a16:creationId xmlns:a16="http://schemas.microsoft.com/office/drawing/2014/main" id="{A8A1764A-AE05-D056-9DC0-0B2A455138BF}"/>
              </a:ext>
            </a:extLst>
          </p:cNvPr>
          <p:cNvSpPr txBox="1"/>
          <p:nvPr/>
        </p:nvSpPr>
        <p:spPr>
          <a:xfrm>
            <a:off x="5990281" y="2051345"/>
            <a:ext cx="5001569" cy="394622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t>Borrowers can use up to 50% for capital improvements.</a:t>
            </a:r>
          </a:p>
          <a:p>
            <a:pPr marL="285750" indent="-228600">
              <a:lnSpc>
                <a:spcPct val="90000"/>
              </a:lnSpc>
              <a:spcAft>
                <a:spcPts val="600"/>
              </a:spcAft>
              <a:buFont typeface="Arial" panose="020B0604020202020204" pitchFamily="34" charset="0"/>
              <a:buChar char="•"/>
            </a:pPr>
            <a:r>
              <a:rPr lang="en-US" sz="2000"/>
              <a:t>Every capital improvement investment needs to be paired with a resilience investment. </a:t>
            </a:r>
          </a:p>
          <a:p>
            <a:pPr marL="285750" indent="-228600">
              <a:lnSpc>
                <a:spcPct val="90000"/>
              </a:lnSpc>
              <a:spcAft>
                <a:spcPts val="600"/>
              </a:spcAft>
              <a:buFont typeface="Arial" panose="020B0604020202020204" pitchFamily="34" charset="0"/>
              <a:buChar char="•"/>
            </a:pPr>
            <a:r>
              <a:rPr lang="en-US" sz="2000"/>
              <a:t>There’s no cap on the use of the facility for resilience investments </a:t>
            </a:r>
          </a:p>
          <a:p>
            <a:pPr marL="285750" indent="-228600">
              <a:lnSpc>
                <a:spcPct val="90000"/>
              </a:lnSpc>
              <a:spcAft>
                <a:spcPts val="600"/>
              </a:spcAft>
              <a:buFont typeface="Arial" panose="020B0604020202020204" pitchFamily="34" charset="0"/>
              <a:buChar char="•"/>
            </a:pPr>
            <a:r>
              <a:rPr lang="en-US" sz="2000"/>
              <a:t>Borrowers can use up to 30% in resilience related studies and consultancy fees</a:t>
            </a:r>
          </a:p>
          <a:p>
            <a:pPr marL="285750" indent="-228600">
              <a:lnSpc>
                <a:spcPct val="90000"/>
              </a:lnSpc>
              <a:spcAft>
                <a:spcPts val="600"/>
              </a:spcAft>
              <a:buFont typeface="Arial" panose="020B0604020202020204" pitchFamily="34" charset="0"/>
              <a:buChar char="•"/>
            </a:pPr>
            <a:r>
              <a:rPr lang="en-US" sz="2000"/>
              <a:t>Borrower must contribute 10% equity for every investment </a:t>
            </a:r>
            <a:endParaRPr lang="en-US" sz="2000" i="1"/>
          </a:p>
        </p:txBody>
      </p:sp>
      <p:pic>
        <p:nvPicPr>
          <p:cNvPr id="3" name="Picture 2" descr="A blue and yellow rectangle with green stripes&#10;&#10;AI-generated content may be incorrect.">
            <a:extLst>
              <a:ext uri="{FF2B5EF4-FFF2-40B4-BE49-F238E27FC236}">
                <a16:creationId xmlns:a16="http://schemas.microsoft.com/office/drawing/2014/main" id="{24F9E106-0E2A-8600-CB0A-2086F0D4DD5A}"/>
              </a:ext>
            </a:extLst>
          </p:cNvPr>
          <p:cNvPicPr>
            <a:picLocks noChangeAspect="1"/>
          </p:cNvPicPr>
          <p:nvPr/>
        </p:nvPicPr>
        <p:blipFill>
          <a:blip r:embed="rId4"/>
          <a:stretch>
            <a:fillRect/>
          </a:stretch>
        </p:blipFill>
        <p:spPr>
          <a:xfrm>
            <a:off x="10792484" y="0"/>
            <a:ext cx="1395984" cy="6858000"/>
          </a:xfrm>
          <a:prstGeom prst="rect">
            <a:avLst/>
          </a:prstGeom>
        </p:spPr>
      </p:pic>
      <p:graphicFrame>
        <p:nvGraphicFramePr>
          <p:cNvPr id="4" name="Table 3">
            <a:extLst>
              <a:ext uri="{FF2B5EF4-FFF2-40B4-BE49-F238E27FC236}">
                <a16:creationId xmlns:a16="http://schemas.microsoft.com/office/drawing/2014/main" id="{A41082EC-71D6-F9D6-4978-4F3585C4F047}"/>
              </a:ext>
            </a:extLst>
          </p:cNvPr>
          <p:cNvGraphicFramePr>
            <a:graphicFrameLocks noGrp="1"/>
          </p:cNvGraphicFramePr>
          <p:nvPr>
            <p:extLst>
              <p:ext uri="{D42A27DB-BD31-4B8C-83A1-F6EECF244321}">
                <p14:modId xmlns:p14="http://schemas.microsoft.com/office/powerpoint/2010/main" val="887973517"/>
              </p:ext>
            </p:extLst>
          </p:nvPr>
        </p:nvGraphicFramePr>
        <p:xfrm>
          <a:off x="813840" y="2963362"/>
          <a:ext cx="4552347" cy="3165731"/>
        </p:xfrm>
        <a:graphic>
          <a:graphicData uri="http://schemas.openxmlformats.org/drawingml/2006/table">
            <a:tbl>
              <a:tblPr firstRow="1" bandRow="1">
                <a:tableStyleId>{69012ECD-51FC-41F1-AA8D-1B2483CD663E}</a:tableStyleId>
              </a:tblPr>
              <a:tblGrid>
                <a:gridCol w="1634686">
                  <a:extLst>
                    <a:ext uri="{9D8B030D-6E8A-4147-A177-3AD203B41FA5}">
                      <a16:colId xmlns:a16="http://schemas.microsoft.com/office/drawing/2014/main" val="2027037052"/>
                    </a:ext>
                  </a:extLst>
                </a:gridCol>
                <a:gridCol w="1485475">
                  <a:extLst>
                    <a:ext uri="{9D8B030D-6E8A-4147-A177-3AD203B41FA5}">
                      <a16:colId xmlns:a16="http://schemas.microsoft.com/office/drawing/2014/main" val="1424949049"/>
                    </a:ext>
                  </a:extLst>
                </a:gridCol>
                <a:gridCol w="1432186">
                  <a:extLst>
                    <a:ext uri="{9D8B030D-6E8A-4147-A177-3AD203B41FA5}">
                      <a16:colId xmlns:a16="http://schemas.microsoft.com/office/drawing/2014/main" val="20065460"/>
                    </a:ext>
                  </a:extLst>
                </a:gridCol>
              </a:tblGrid>
              <a:tr h="1133199">
                <a:tc>
                  <a:txBody>
                    <a:bodyPr/>
                    <a:lstStyle/>
                    <a:p>
                      <a:r>
                        <a:rPr lang="en-US" sz="1500" b="0" cap="none" spc="0">
                          <a:solidFill>
                            <a:schemeClr val="bg1"/>
                          </a:solidFill>
                        </a:rPr>
                        <a:t>Capital Improvements (includes clean energy)</a:t>
                      </a:r>
                    </a:p>
                  </a:txBody>
                  <a:tcPr marL="108438" marR="108438" marT="108438" marB="54219" anchor="ctr"/>
                </a:tc>
                <a:tc>
                  <a:txBody>
                    <a:bodyPr/>
                    <a:lstStyle/>
                    <a:p>
                      <a:r>
                        <a:rPr lang="en-US" sz="1500" b="0" cap="none" spc="0">
                          <a:solidFill>
                            <a:schemeClr val="bg1"/>
                          </a:solidFill>
                        </a:rPr>
                        <a:t>Resilience Investments</a:t>
                      </a:r>
                    </a:p>
                  </a:txBody>
                  <a:tcPr marL="108438" marR="108438" marT="108438" marB="54219" anchor="ctr"/>
                </a:tc>
                <a:tc>
                  <a:txBody>
                    <a:bodyPr/>
                    <a:lstStyle/>
                    <a:p>
                      <a:r>
                        <a:rPr lang="en-US" sz="1500" b="0" cap="none" spc="0">
                          <a:solidFill>
                            <a:schemeClr val="bg1"/>
                          </a:solidFill>
                        </a:rPr>
                        <a:t>Resilience Related Studies </a:t>
                      </a:r>
                    </a:p>
                  </a:txBody>
                  <a:tcPr marL="108438" marR="108438" marT="108438" marB="54219" anchor="ctr"/>
                </a:tc>
                <a:extLst>
                  <a:ext uri="{0D108BD9-81ED-4DB2-BD59-A6C34878D82A}">
                    <a16:rowId xmlns:a16="http://schemas.microsoft.com/office/drawing/2014/main" val="2812877665"/>
                  </a:ext>
                </a:extLst>
              </a:tr>
              <a:tr h="899333">
                <a:tc>
                  <a:txBody>
                    <a:bodyPr/>
                    <a:lstStyle/>
                    <a:p>
                      <a:r>
                        <a:rPr lang="en-US" sz="1500" cap="none" spc="0">
                          <a:solidFill>
                            <a:schemeClr val="tx1"/>
                          </a:solidFill>
                        </a:rPr>
                        <a:t>Roof Leak</a:t>
                      </a:r>
                    </a:p>
                  </a:txBody>
                  <a:tcPr marL="108438" marR="108438" marT="108438" marB="54219"/>
                </a:tc>
                <a:tc>
                  <a:txBody>
                    <a:bodyPr/>
                    <a:lstStyle/>
                    <a:p>
                      <a:r>
                        <a:rPr lang="en-US" sz="1500" cap="none" spc="0">
                          <a:solidFill>
                            <a:schemeClr val="tx1"/>
                          </a:solidFill>
                        </a:rPr>
                        <a:t>Green Roof Installation </a:t>
                      </a:r>
                    </a:p>
                  </a:txBody>
                  <a:tcPr marL="108438" marR="108438" marT="108438" marB="54219"/>
                </a:tc>
                <a:tc>
                  <a:txBody>
                    <a:bodyPr/>
                    <a:lstStyle/>
                    <a:p>
                      <a:r>
                        <a:rPr lang="en-US" sz="1500" cap="none" spc="0">
                          <a:solidFill>
                            <a:schemeClr val="tx1"/>
                          </a:solidFill>
                        </a:rPr>
                        <a:t>Property Resilience Assessment</a:t>
                      </a:r>
                    </a:p>
                  </a:txBody>
                  <a:tcPr marL="108438" marR="108438" marT="108438" marB="54219"/>
                </a:tc>
                <a:extLst>
                  <a:ext uri="{0D108BD9-81ED-4DB2-BD59-A6C34878D82A}">
                    <a16:rowId xmlns:a16="http://schemas.microsoft.com/office/drawing/2014/main" val="4233416370"/>
                  </a:ext>
                </a:extLst>
              </a:tr>
              <a:tr h="1133199">
                <a:tc>
                  <a:txBody>
                    <a:bodyPr/>
                    <a:lstStyle/>
                    <a:p>
                      <a:r>
                        <a:rPr lang="en-US" sz="1500" cap="none" spc="0">
                          <a:solidFill>
                            <a:schemeClr val="tx1"/>
                          </a:solidFill>
                        </a:rPr>
                        <a:t>Solar</a:t>
                      </a:r>
                    </a:p>
                  </a:txBody>
                  <a:tcPr marL="108438" marR="108438" marT="108438" marB="54219"/>
                </a:tc>
                <a:tc>
                  <a:txBody>
                    <a:bodyPr/>
                    <a:lstStyle/>
                    <a:p>
                      <a:r>
                        <a:rPr lang="en-US" sz="1500" cap="none" spc="0">
                          <a:solidFill>
                            <a:schemeClr val="tx1"/>
                          </a:solidFill>
                        </a:rPr>
                        <a:t>Structural hardening for extreme weather</a:t>
                      </a:r>
                    </a:p>
                  </a:txBody>
                  <a:tcPr marL="108438" marR="108438" marT="108438" marB="54219"/>
                </a:tc>
                <a:tc>
                  <a:txBody>
                    <a:bodyPr/>
                    <a:lstStyle/>
                    <a:p>
                      <a:r>
                        <a:rPr lang="en-US" sz="1500" cap="none" spc="0">
                          <a:solidFill>
                            <a:schemeClr val="tx1"/>
                          </a:solidFill>
                        </a:rPr>
                        <a:t>Assessment for indoor air quality upgrades</a:t>
                      </a:r>
                    </a:p>
                  </a:txBody>
                  <a:tcPr marL="108438" marR="108438" marT="108438" marB="54219"/>
                </a:tc>
                <a:extLst>
                  <a:ext uri="{0D108BD9-81ED-4DB2-BD59-A6C34878D82A}">
                    <a16:rowId xmlns:a16="http://schemas.microsoft.com/office/drawing/2014/main" val="421860724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0105888E-AB0F-BCC1-9B11-690A9F253490}"/>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21" name="Freeform: Shape 20">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Freeform: Shape 23">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4" name="Group 33">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27" name="Freeform: Shape 26">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D70BF69-F619-CE8B-8C89-8D3E7E459C36}"/>
              </a:ext>
            </a:extLst>
          </p:cNvPr>
          <p:cNvSpPr txBox="1">
            <a:spLocks/>
          </p:cNvSpPr>
          <p:nvPr/>
        </p:nvSpPr>
        <p:spPr>
          <a:xfrm>
            <a:off x="804672" y="802955"/>
            <a:ext cx="5145024" cy="1454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600" b="1">
                <a:solidFill>
                  <a:schemeClr val="tx2"/>
                </a:solidFill>
              </a:rPr>
              <a:t>Key Performance Metrics</a:t>
            </a:r>
          </a:p>
        </p:txBody>
      </p:sp>
      <p:pic>
        <p:nvPicPr>
          <p:cNvPr id="13" name="Graphic 12" descr="Building outline">
            <a:extLst>
              <a:ext uri="{FF2B5EF4-FFF2-40B4-BE49-F238E27FC236}">
                <a16:creationId xmlns:a16="http://schemas.microsoft.com/office/drawing/2014/main" id="{B1DA8A19-5F35-ECD2-5002-D353B20452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1792" y="268595"/>
            <a:ext cx="1723494" cy="1723494"/>
          </a:xfrm>
          <a:prstGeom prst="rect">
            <a:avLst/>
          </a:prstGeom>
        </p:spPr>
      </p:pic>
      <p:pic>
        <p:nvPicPr>
          <p:cNvPr id="10" name="Graphic 9" descr="Dollar with solid fill">
            <a:extLst>
              <a:ext uri="{FF2B5EF4-FFF2-40B4-BE49-F238E27FC236}">
                <a16:creationId xmlns:a16="http://schemas.microsoft.com/office/drawing/2014/main" id="{AA5A912F-F022-BE14-AF90-7748FF3024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3727" y="3863170"/>
            <a:ext cx="1996361" cy="1996361"/>
          </a:xfrm>
          <a:prstGeom prst="rect">
            <a:avLst/>
          </a:prstGeom>
        </p:spPr>
      </p:pic>
      <p:pic>
        <p:nvPicPr>
          <p:cNvPr id="3" name="Picture 2" descr="A blue and yellow rectangle with green stripes&#10;&#10;AI-generated content may be incorrect.">
            <a:extLst>
              <a:ext uri="{FF2B5EF4-FFF2-40B4-BE49-F238E27FC236}">
                <a16:creationId xmlns:a16="http://schemas.microsoft.com/office/drawing/2014/main" id="{F2A81B1D-2CB4-21A5-56EC-1265CC83D576}"/>
              </a:ext>
            </a:extLst>
          </p:cNvPr>
          <p:cNvPicPr>
            <a:picLocks noChangeAspect="1"/>
          </p:cNvPicPr>
          <p:nvPr/>
        </p:nvPicPr>
        <p:blipFill>
          <a:blip r:embed="rId7"/>
          <a:stretch>
            <a:fillRect/>
          </a:stretch>
        </p:blipFill>
        <p:spPr>
          <a:xfrm>
            <a:off x="10792484" y="0"/>
            <a:ext cx="1395984" cy="6858000"/>
          </a:xfrm>
          <a:prstGeom prst="rect">
            <a:avLst/>
          </a:prstGeom>
        </p:spPr>
      </p:pic>
      <p:graphicFrame>
        <p:nvGraphicFramePr>
          <p:cNvPr id="8" name="Diagram 7">
            <a:extLst>
              <a:ext uri="{FF2B5EF4-FFF2-40B4-BE49-F238E27FC236}">
                <a16:creationId xmlns:a16="http://schemas.microsoft.com/office/drawing/2014/main" id="{F457A2E6-5BC2-10AC-78E0-2545CA2F5DE4}"/>
              </a:ext>
            </a:extLst>
          </p:cNvPr>
          <p:cNvGraphicFramePr/>
          <p:nvPr>
            <p:extLst>
              <p:ext uri="{D42A27DB-BD31-4B8C-83A1-F6EECF244321}">
                <p14:modId xmlns:p14="http://schemas.microsoft.com/office/powerpoint/2010/main" val="551397785"/>
              </p:ext>
            </p:extLst>
          </p:nvPr>
        </p:nvGraphicFramePr>
        <p:xfrm>
          <a:off x="804672" y="2421682"/>
          <a:ext cx="4553909" cy="36392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5878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4DD38907-EE76-3636-B7BD-1F743BFAF93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EE18B-0B56-F60B-13E0-99C3C177FAEC}"/>
              </a:ext>
            </a:extLst>
          </p:cNvPr>
          <p:cNvSpPr txBox="1">
            <a:spLocks/>
          </p:cNvSpPr>
          <p:nvPr/>
        </p:nvSpPr>
        <p:spPr>
          <a:xfrm>
            <a:off x="804672" y="802955"/>
            <a:ext cx="4977976" cy="14540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600" b="1" kern="1200">
                <a:solidFill>
                  <a:schemeClr val="tx2"/>
                </a:solidFill>
                <a:latin typeface="+mj-lt"/>
                <a:ea typeface="+mj-ea"/>
                <a:cs typeface="+mj-cs"/>
              </a:rPr>
              <a:t>Projected 3=Year Outcomes</a:t>
            </a:r>
          </a:p>
        </p:txBody>
      </p:sp>
      <p:sp>
        <p:nvSpPr>
          <p:cNvPr id="15" name="TextBox 14">
            <a:extLst>
              <a:ext uri="{FF2B5EF4-FFF2-40B4-BE49-F238E27FC236}">
                <a16:creationId xmlns:a16="http://schemas.microsoft.com/office/drawing/2014/main" id="{4374CFD7-91CA-4483-506F-838C5DEF5B23}"/>
              </a:ext>
            </a:extLst>
          </p:cNvPr>
          <p:cNvSpPr txBox="1"/>
          <p:nvPr/>
        </p:nvSpPr>
        <p:spPr>
          <a:xfrm>
            <a:off x="804672" y="2421682"/>
            <a:ext cx="4977578" cy="3639289"/>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defRPr sz="2000"/>
            </a:pPr>
            <a:r>
              <a:rPr lang="en-US">
                <a:solidFill>
                  <a:schemeClr val="tx2"/>
                </a:solidFill>
              </a:rPr>
              <a:t>20+ properties upgraded with resilience measures</a:t>
            </a:r>
          </a:p>
          <a:p>
            <a:pPr marL="342900" indent="-228600">
              <a:lnSpc>
                <a:spcPct val="90000"/>
              </a:lnSpc>
              <a:spcAft>
                <a:spcPts val="600"/>
              </a:spcAft>
              <a:buFont typeface="Arial" panose="020B0604020202020204" pitchFamily="34" charset="0"/>
              <a:buChar char="•"/>
              <a:defRPr sz="2000"/>
            </a:pPr>
            <a:r>
              <a:rPr lang="en-US">
                <a:solidFill>
                  <a:schemeClr val="tx2"/>
                </a:solidFill>
              </a:rPr>
              <a:t>3,000+ residents with reduced climate‑risk exposure</a:t>
            </a:r>
          </a:p>
          <a:p>
            <a:pPr marL="342900" indent="-228600">
              <a:lnSpc>
                <a:spcPct val="90000"/>
              </a:lnSpc>
              <a:spcAft>
                <a:spcPts val="600"/>
              </a:spcAft>
              <a:buFont typeface="Arial" panose="020B0604020202020204" pitchFamily="34" charset="0"/>
              <a:buChar char="•"/>
              <a:defRPr sz="2000"/>
            </a:pPr>
            <a:r>
              <a:rPr lang="en-US">
                <a:solidFill>
                  <a:schemeClr val="tx2"/>
                </a:solidFill>
              </a:rPr>
              <a:t>20% average utility‑cost reduction</a:t>
            </a:r>
          </a:p>
          <a:p>
            <a:pPr marL="342900" indent="-228600">
              <a:lnSpc>
                <a:spcPct val="90000"/>
              </a:lnSpc>
              <a:spcAft>
                <a:spcPts val="600"/>
              </a:spcAft>
              <a:buFont typeface="Arial" panose="020B0604020202020204" pitchFamily="34" charset="0"/>
              <a:buChar char="•"/>
              <a:defRPr sz="2000"/>
            </a:pPr>
            <a:r>
              <a:rPr lang="en-US">
                <a:solidFill>
                  <a:schemeClr val="tx2"/>
                </a:solidFill>
              </a:rPr>
              <a:t>Financial value creation</a:t>
            </a:r>
          </a:p>
          <a:p>
            <a:pPr lvl="1" indent="-228600">
              <a:lnSpc>
                <a:spcPct val="90000"/>
              </a:lnSpc>
              <a:spcAft>
                <a:spcPts val="600"/>
              </a:spcAft>
              <a:buFont typeface="Arial" panose="020B0604020202020204" pitchFamily="34" charset="0"/>
              <a:buChar char="•"/>
              <a:defRPr sz="1800"/>
            </a:pPr>
            <a:r>
              <a:rPr lang="en-US">
                <a:solidFill>
                  <a:schemeClr val="tx2"/>
                </a:solidFill>
              </a:rPr>
              <a:t>-Avoided maintenance &amp; operational savings</a:t>
            </a:r>
          </a:p>
          <a:p>
            <a:pPr lvl="1" indent="-228600">
              <a:lnSpc>
                <a:spcPct val="90000"/>
              </a:lnSpc>
              <a:spcAft>
                <a:spcPts val="600"/>
              </a:spcAft>
              <a:buFont typeface="Arial" panose="020B0604020202020204" pitchFamily="34" charset="0"/>
              <a:buChar char="•"/>
              <a:defRPr sz="1800"/>
            </a:pPr>
            <a:r>
              <a:rPr lang="en-US">
                <a:solidFill>
                  <a:schemeClr val="tx2"/>
                </a:solidFill>
              </a:rPr>
              <a:t>-Reduced recovery costs; lower insurance premiums</a:t>
            </a:r>
          </a:p>
          <a:p>
            <a:pPr lvl="1" indent="-228600">
              <a:lnSpc>
                <a:spcPct val="90000"/>
              </a:lnSpc>
              <a:spcAft>
                <a:spcPts val="600"/>
              </a:spcAft>
              <a:buFont typeface="Arial" panose="020B0604020202020204" pitchFamily="34" charset="0"/>
              <a:buChar char="•"/>
              <a:defRPr sz="1800"/>
            </a:pPr>
            <a:r>
              <a:rPr lang="en-US">
                <a:solidFill>
                  <a:schemeClr val="tx2"/>
                </a:solidFill>
              </a:rPr>
              <a:t>-Increased asset value</a:t>
            </a:r>
          </a:p>
          <a:p>
            <a:pPr marL="342900" indent="-228600">
              <a:lnSpc>
                <a:spcPct val="90000"/>
              </a:lnSpc>
              <a:spcAft>
                <a:spcPts val="600"/>
              </a:spcAft>
              <a:buFont typeface="Arial" panose="020B0604020202020204" pitchFamily="34" charset="0"/>
              <a:buChar char="•"/>
              <a:defRPr sz="2000"/>
            </a:pPr>
            <a:r>
              <a:rPr lang="en-US">
                <a:solidFill>
                  <a:schemeClr val="tx2"/>
                </a:solidFill>
              </a:rPr>
              <a:t>Replication toolkit for green banks &amp; CDFIs</a:t>
            </a:r>
          </a:p>
        </p:txBody>
      </p:sp>
      <p:grpSp>
        <p:nvGrpSpPr>
          <p:cNvPr id="16" name="Group 15">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7" name="Freeform: Shape 16">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City">
            <a:extLst>
              <a:ext uri="{FF2B5EF4-FFF2-40B4-BE49-F238E27FC236}">
                <a16:creationId xmlns:a16="http://schemas.microsoft.com/office/drawing/2014/main" id="{43A2D677-0B3F-26D2-2246-F54BE0F140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pic>
        <p:nvPicPr>
          <p:cNvPr id="3" name="Picture 2" descr="A blue and yellow rectangle with green stripes&#10;&#10;AI-generated content may be incorrect.">
            <a:extLst>
              <a:ext uri="{FF2B5EF4-FFF2-40B4-BE49-F238E27FC236}">
                <a16:creationId xmlns:a16="http://schemas.microsoft.com/office/drawing/2014/main" id="{014DCFE7-23E9-7168-77E4-A087E260A35A}"/>
              </a:ext>
            </a:extLst>
          </p:cNvPr>
          <p:cNvPicPr>
            <a:picLocks noChangeAspect="1"/>
          </p:cNvPicPr>
          <p:nvPr/>
        </p:nvPicPr>
        <p:blipFill>
          <a:blip r:embed="rId5"/>
          <a:stretch>
            <a:fillRect/>
          </a:stretch>
        </p:blipFill>
        <p:spPr>
          <a:xfrm>
            <a:off x="10792484" y="0"/>
            <a:ext cx="1395984" cy="6858000"/>
          </a:xfrm>
          <a:prstGeom prst="rect">
            <a:avLst/>
          </a:prstGeom>
        </p:spPr>
      </p:pic>
    </p:spTree>
    <p:extLst>
      <p:ext uri="{BB962C8B-B14F-4D97-AF65-F5344CB8AC3E}">
        <p14:creationId xmlns:p14="http://schemas.microsoft.com/office/powerpoint/2010/main" val="1857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087E8DF8-B537-B4D4-018D-410D884B02C1}"/>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1CCD93CA-0A50-403B-9205-8E48552CF510}"/>
              </a:ext>
            </a:extLst>
          </p:cNvPr>
          <p:cNvPicPr>
            <a:picLocks noChangeAspect="1"/>
          </p:cNvPicPr>
          <p:nvPr/>
        </p:nvPicPr>
        <p:blipFill>
          <a:blip r:embed="rId3"/>
          <a:stretch>
            <a:fillRect/>
          </a:stretch>
        </p:blipFill>
        <p:spPr>
          <a:xfrm>
            <a:off x="10792484" y="0"/>
            <a:ext cx="1395984" cy="6858000"/>
          </a:xfrm>
          <a:prstGeom prst="rect">
            <a:avLst/>
          </a:prstGeom>
        </p:spPr>
      </p:pic>
      <p:pic>
        <p:nvPicPr>
          <p:cNvPr id="2" name="Picture 1" descr="A white sign with different colored text&#10;&#10;AI-generated content may be incorrect.">
            <a:extLst>
              <a:ext uri="{FF2B5EF4-FFF2-40B4-BE49-F238E27FC236}">
                <a16:creationId xmlns:a16="http://schemas.microsoft.com/office/drawing/2014/main" id="{DAE108CF-25F1-015E-4D5F-CA156FAE7FE9}"/>
              </a:ext>
            </a:extLst>
          </p:cNvPr>
          <p:cNvPicPr>
            <a:picLocks noChangeAspect="1"/>
          </p:cNvPicPr>
          <p:nvPr/>
        </p:nvPicPr>
        <p:blipFill>
          <a:blip r:embed="rId4"/>
          <a:stretch>
            <a:fillRect/>
          </a:stretch>
        </p:blipFill>
        <p:spPr>
          <a:xfrm>
            <a:off x="1122316" y="188546"/>
            <a:ext cx="8821119" cy="4404102"/>
          </a:xfrm>
          <a:prstGeom prst="rect">
            <a:avLst/>
          </a:prstGeom>
        </p:spPr>
      </p:pic>
      <p:sp>
        <p:nvSpPr>
          <p:cNvPr id="4" name="TextBox 3">
            <a:extLst>
              <a:ext uri="{FF2B5EF4-FFF2-40B4-BE49-F238E27FC236}">
                <a16:creationId xmlns:a16="http://schemas.microsoft.com/office/drawing/2014/main" id="{34B3B02E-AC36-1547-59B8-EBB86BCA5AAF}"/>
              </a:ext>
            </a:extLst>
          </p:cNvPr>
          <p:cNvSpPr txBox="1"/>
          <p:nvPr/>
        </p:nvSpPr>
        <p:spPr>
          <a:xfrm>
            <a:off x="357111" y="5161608"/>
            <a:ext cx="103515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ea typeface="Calibri"/>
                <a:cs typeface="Calibri"/>
              </a:rPr>
              <a:t>Investor and Partner Perspectives</a:t>
            </a:r>
          </a:p>
        </p:txBody>
      </p:sp>
    </p:spTree>
    <p:extLst>
      <p:ext uri="{BB962C8B-B14F-4D97-AF65-F5344CB8AC3E}">
        <p14:creationId xmlns:p14="http://schemas.microsoft.com/office/powerpoint/2010/main" val="4053419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712AE755-59E6-7258-C238-38623F2784B6}"/>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D40C3666-EA7F-20D0-1CDC-50C24004C774}"/>
              </a:ext>
            </a:extLst>
          </p:cNvPr>
          <p:cNvPicPr>
            <a:picLocks noChangeAspect="1"/>
          </p:cNvPicPr>
          <p:nvPr/>
        </p:nvPicPr>
        <p:blipFill>
          <a:blip r:embed="rId3"/>
          <a:stretch>
            <a:fillRect/>
          </a:stretch>
        </p:blipFill>
        <p:spPr>
          <a:xfrm>
            <a:off x="10792484" y="0"/>
            <a:ext cx="1395984" cy="6858000"/>
          </a:xfrm>
          <a:prstGeom prst="rect">
            <a:avLst/>
          </a:prstGeom>
        </p:spPr>
      </p:pic>
      <p:sp>
        <p:nvSpPr>
          <p:cNvPr id="10" name="TextBox 9">
            <a:extLst>
              <a:ext uri="{FF2B5EF4-FFF2-40B4-BE49-F238E27FC236}">
                <a16:creationId xmlns:a16="http://schemas.microsoft.com/office/drawing/2014/main" id="{8C211619-F845-929B-4FF7-515BAF07CFBF}"/>
              </a:ext>
            </a:extLst>
          </p:cNvPr>
          <p:cNvSpPr txBox="1"/>
          <p:nvPr/>
        </p:nvSpPr>
        <p:spPr>
          <a:xfrm>
            <a:off x="2307969" y="525079"/>
            <a:ext cx="6106681" cy="1938992"/>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mn-lt"/>
                <a:cs typeface="+mn-lt"/>
              </a:rPr>
              <a:t>Lex Ford</a:t>
            </a:r>
            <a:r>
              <a:rPr lang="en-US" sz="1200" dirty="0">
                <a:ea typeface="+mn-lt"/>
                <a:cs typeface="+mn-lt"/>
              </a:rPr>
              <a:t> is the CEO and President of Climate First Bank, the world’s first FDIC-insured bank founded to combat the climate crisis. The bank has $1.3 billion in assets with a total capitalization of more than $120 million, the fast-growing bank in the nation. </a:t>
            </a:r>
          </a:p>
          <a:p>
            <a:endParaRPr lang="en-US" sz="1200" dirty="0">
              <a:ea typeface="Calibri"/>
              <a:cs typeface="Calibri"/>
            </a:endParaRPr>
          </a:p>
          <a:p>
            <a:r>
              <a:rPr lang="en-US" sz="1200" dirty="0">
                <a:ea typeface="+mn-lt"/>
                <a:cs typeface="+mn-lt"/>
              </a:rPr>
              <a:t>Climate First Bank opened in 2021 with an initial capitalization of $44 million. Later in 2022, the bank completed the move to a holding company structure with a second subsidiary, </a:t>
            </a:r>
            <a:r>
              <a:rPr lang="en-US" sz="1200" err="1">
                <a:ea typeface="+mn-lt"/>
                <a:cs typeface="+mn-lt"/>
              </a:rPr>
              <a:t>OneEthos</a:t>
            </a:r>
            <a:r>
              <a:rPr lang="en-US" sz="1200" dirty="0">
                <a:ea typeface="+mn-lt"/>
                <a:cs typeface="+mn-lt"/>
              </a:rPr>
              <a:t>, Inc., a fin-tech developing technology on behalf of Climate First Bank. Since opening, </a:t>
            </a:r>
            <a:r>
              <a:rPr lang="en-US" sz="1200" err="1">
                <a:ea typeface="+mn-lt"/>
                <a:cs typeface="+mn-lt"/>
              </a:rPr>
              <a:t>OneEthos</a:t>
            </a:r>
            <a:r>
              <a:rPr lang="en-US" sz="1200" dirty="0">
                <a:ea typeface="+mn-lt"/>
                <a:cs typeface="+mn-lt"/>
              </a:rPr>
              <a:t> has completed the acquisition of two technology companies, </a:t>
            </a:r>
            <a:r>
              <a:rPr lang="en-US" sz="1200" err="1">
                <a:ea typeface="+mn-lt"/>
                <a:cs typeface="+mn-lt"/>
              </a:rPr>
              <a:t>eCountabl</a:t>
            </a:r>
            <a:r>
              <a:rPr lang="en-US" sz="1200" dirty="0">
                <a:ea typeface="+mn-lt"/>
                <a:cs typeface="+mn-lt"/>
              </a:rPr>
              <a:t> and Tool Charm, while powering Climate First Bank to originating over 4,000 consumer solar loans for over $190 million through a nationwide digital channel.  </a:t>
            </a:r>
          </a:p>
        </p:txBody>
      </p:sp>
      <p:pic>
        <p:nvPicPr>
          <p:cNvPr id="4" name="Picture 3" descr="A person in a blue suit&#10;&#10;AI-generated content may be incorrect.">
            <a:extLst>
              <a:ext uri="{FF2B5EF4-FFF2-40B4-BE49-F238E27FC236}">
                <a16:creationId xmlns:a16="http://schemas.microsoft.com/office/drawing/2014/main" id="{F69878AD-EAAC-A33E-30A6-D6618B1EE478}"/>
              </a:ext>
            </a:extLst>
          </p:cNvPr>
          <p:cNvPicPr>
            <a:picLocks noChangeAspect="1"/>
          </p:cNvPicPr>
          <p:nvPr/>
        </p:nvPicPr>
        <p:blipFill>
          <a:blip r:embed="rId4"/>
          <a:stretch>
            <a:fillRect/>
          </a:stretch>
        </p:blipFill>
        <p:spPr>
          <a:xfrm>
            <a:off x="433388" y="251673"/>
            <a:ext cx="1728323" cy="2502168"/>
          </a:xfrm>
          <a:prstGeom prst="ellipse">
            <a:avLst/>
          </a:prstGeom>
          <a:ln>
            <a:noFill/>
          </a:ln>
          <a:effectLst>
            <a:softEdge rad="112500"/>
          </a:effectLst>
        </p:spPr>
      </p:pic>
      <p:pic>
        <p:nvPicPr>
          <p:cNvPr id="2" name="Picture 1" descr="A close-up of a logo&#10;&#10;AI-generated content may be incorrect.">
            <a:extLst>
              <a:ext uri="{FF2B5EF4-FFF2-40B4-BE49-F238E27FC236}">
                <a16:creationId xmlns:a16="http://schemas.microsoft.com/office/drawing/2014/main" id="{DD14313A-F840-BD68-5F47-02FD3CE126A7}"/>
              </a:ext>
            </a:extLst>
          </p:cNvPr>
          <p:cNvPicPr>
            <a:picLocks noChangeAspect="1"/>
          </p:cNvPicPr>
          <p:nvPr/>
        </p:nvPicPr>
        <p:blipFill>
          <a:blip r:embed="rId5"/>
          <a:stretch>
            <a:fillRect/>
          </a:stretch>
        </p:blipFill>
        <p:spPr>
          <a:xfrm>
            <a:off x="8562974" y="1126905"/>
            <a:ext cx="2138363" cy="792957"/>
          </a:xfrm>
          <a:prstGeom prst="rect">
            <a:avLst/>
          </a:prstGeom>
        </p:spPr>
      </p:pic>
      <p:pic>
        <p:nvPicPr>
          <p:cNvPr id="6" name="Picture 5" descr="A person in a suit&#10;&#10;AI-generated content may be incorrect.">
            <a:extLst>
              <a:ext uri="{FF2B5EF4-FFF2-40B4-BE49-F238E27FC236}">
                <a16:creationId xmlns:a16="http://schemas.microsoft.com/office/drawing/2014/main" id="{D7980F42-7166-F49E-867A-8BF912C8A1F2}"/>
              </a:ext>
            </a:extLst>
          </p:cNvPr>
          <p:cNvPicPr>
            <a:picLocks noChangeAspect="1"/>
          </p:cNvPicPr>
          <p:nvPr/>
        </p:nvPicPr>
        <p:blipFill>
          <a:blip r:embed="rId6"/>
          <a:stretch>
            <a:fillRect/>
          </a:stretch>
        </p:blipFill>
        <p:spPr>
          <a:xfrm>
            <a:off x="538490" y="2867115"/>
            <a:ext cx="1490663" cy="1431131"/>
          </a:xfrm>
          <a:prstGeom prst="rect">
            <a:avLst/>
          </a:prstGeom>
        </p:spPr>
      </p:pic>
      <p:sp>
        <p:nvSpPr>
          <p:cNvPr id="7" name="TextBox 6">
            <a:extLst>
              <a:ext uri="{FF2B5EF4-FFF2-40B4-BE49-F238E27FC236}">
                <a16:creationId xmlns:a16="http://schemas.microsoft.com/office/drawing/2014/main" id="{CEE07299-3264-3873-B33A-3547F1CFA611}"/>
              </a:ext>
            </a:extLst>
          </p:cNvPr>
          <p:cNvSpPr txBox="1"/>
          <p:nvPr/>
        </p:nvSpPr>
        <p:spPr>
          <a:xfrm>
            <a:off x="2311906" y="2734902"/>
            <a:ext cx="6095424" cy="1569660"/>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Ali </a:t>
            </a:r>
            <a:r>
              <a:rPr lang="en-US" sz="1200" err="1"/>
              <a:t>Khademian</a:t>
            </a:r>
            <a:r>
              <a:rPr lang="en-US" sz="1200" dirty="0"/>
              <a:t> is the Sustainability Program Manager at the Montgomery Housing Partnership, a leading nonprofit affordable housing developer. Ali oversees the efforts to implement energy savings and sustainability measures and serves on Montgomery County's Climate, Energy, and Air Quality Advisory Committee. ​ ​ Ali began his career in affordable housing in 2017 at the Housing Opportunities Commission of Montgomery County within the Office of Legislative and Public Affairs, Property Management, and the Housing Resources Division. He earned his bachelor's degree in Government and Politics from the University of Maryland - College Park, and his Juris Doctor from Cooley Law School where he was class valedictorian. ​</a:t>
            </a:r>
            <a:endParaRPr lang="en-US" sz="1200" dirty="0">
              <a:ea typeface="Calibri"/>
              <a:cs typeface="Calibri"/>
            </a:endParaRPr>
          </a:p>
        </p:txBody>
      </p:sp>
      <p:pic>
        <p:nvPicPr>
          <p:cNvPr id="8" name="Picture 7" descr="A blue and white logo&#10;&#10;AI-generated content may be incorrect.">
            <a:extLst>
              <a:ext uri="{FF2B5EF4-FFF2-40B4-BE49-F238E27FC236}">
                <a16:creationId xmlns:a16="http://schemas.microsoft.com/office/drawing/2014/main" id="{44B3FAE3-4257-78FF-5EF8-5C4BE29D501D}"/>
              </a:ext>
            </a:extLst>
          </p:cNvPr>
          <p:cNvPicPr>
            <a:picLocks noChangeAspect="1"/>
          </p:cNvPicPr>
          <p:nvPr/>
        </p:nvPicPr>
        <p:blipFill>
          <a:blip r:embed="rId7"/>
          <a:stretch>
            <a:fillRect/>
          </a:stretch>
        </p:blipFill>
        <p:spPr>
          <a:xfrm>
            <a:off x="8786812" y="3249697"/>
            <a:ext cx="1690688" cy="480292"/>
          </a:xfrm>
          <a:prstGeom prst="rect">
            <a:avLst/>
          </a:prstGeom>
        </p:spPr>
      </p:pic>
      <p:pic>
        <p:nvPicPr>
          <p:cNvPr id="11" name="Picture 10" descr="A close-up of a person smiling&#10;&#10;AI-generated content may be incorrect.">
            <a:extLst>
              <a:ext uri="{FF2B5EF4-FFF2-40B4-BE49-F238E27FC236}">
                <a16:creationId xmlns:a16="http://schemas.microsoft.com/office/drawing/2014/main" id="{B7CB7B78-9E9A-047D-47F4-66AC28FFADE4}"/>
              </a:ext>
            </a:extLst>
          </p:cNvPr>
          <p:cNvPicPr>
            <a:picLocks noChangeAspect="1"/>
          </p:cNvPicPr>
          <p:nvPr/>
        </p:nvPicPr>
        <p:blipFill>
          <a:blip r:embed="rId8"/>
          <a:stretch>
            <a:fillRect/>
          </a:stretch>
        </p:blipFill>
        <p:spPr>
          <a:xfrm>
            <a:off x="539357" y="4741729"/>
            <a:ext cx="1546142" cy="1557523"/>
          </a:xfrm>
          <a:prstGeom prst="rect">
            <a:avLst/>
          </a:prstGeom>
        </p:spPr>
      </p:pic>
      <p:sp>
        <p:nvSpPr>
          <p:cNvPr id="12" name="TextBox 11">
            <a:extLst>
              <a:ext uri="{FF2B5EF4-FFF2-40B4-BE49-F238E27FC236}">
                <a16:creationId xmlns:a16="http://schemas.microsoft.com/office/drawing/2014/main" id="{AFFBAFEE-E022-CF42-2562-2B2EB6CFDE29}"/>
              </a:ext>
            </a:extLst>
          </p:cNvPr>
          <p:cNvSpPr txBox="1"/>
          <p:nvPr/>
        </p:nvSpPr>
        <p:spPr>
          <a:xfrm>
            <a:off x="2322718" y="4603087"/>
            <a:ext cx="6085012" cy="2123658"/>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cs typeface="Segoe UI"/>
              </a:rPr>
              <a:t>Leila Finucane</a:t>
            </a:r>
            <a:r>
              <a:rPr lang="en-US" sz="1200" dirty="0">
                <a:cs typeface="Segoe UI"/>
              </a:rPr>
              <a:t> is the Chief Executive Officer and President of Victory Housing, Inc, the nonprofit affiliate of the Catholic Archdiocese of Washington focused on providing affordable housing and assisted living for seniors in Maryland and Washington, DC. Leila, an attorney, has over 25 years of experience in real estate, affordable housing, and community development. Leila has experience at Capital One, NeighborWorks America, National Initiatives and Applied Research Division, and Department of Housing and Community Development for the District of Columbia. ​</a:t>
            </a:r>
            <a:endParaRPr lang="en-US" sz="1200" dirty="0">
              <a:ea typeface="Calibri"/>
              <a:cs typeface="Segoe UI"/>
            </a:endParaRPr>
          </a:p>
          <a:p>
            <a:r>
              <a:rPr lang="en-US" sz="1200" dirty="0">
                <a:cs typeface="Segoe UI"/>
              </a:rPr>
              <a:t>​</a:t>
            </a:r>
            <a:endParaRPr lang="en-US" sz="1200" dirty="0">
              <a:ea typeface="Calibri"/>
              <a:cs typeface="Segoe UI"/>
            </a:endParaRPr>
          </a:p>
          <a:p>
            <a:r>
              <a:rPr lang="en-US" sz="1200" dirty="0">
                <a:cs typeface="Segoe UI"/>
              </a:rPr>
              <a:t>Leila holds a Bachelor of Arts in American History and African-American Studies from the University of Pennsylvania and Master of Urban Planning and Juris Doctor degrees from New York University.  ​</a:t>
            </a:r>
            <a:endParaRPr lang="en-US" sz="1200" dirty="0">
              <a:ea typeface="Calibri"/>
              <a:cs typeface="Segoe UI"/>
            </a:endParaRPr>
          </a:p>
        </p:txBody>
      </p:sp>
      <p:pic>
        <p:nvPicPr>
          <p:cNvPr id="13" name="Picture 12" descr="Victory Housing, Inc. | Better Buildings Initiative">
            <a:extLst>
              <a:ext uri="{FF2B5EF4-FFF2-40B4-BE49-F238E27FC236}">
                <a16:creationId xmlns:a16="http://schemas.microsoft.com/office/drawing/2014/main" id="{266AF5D3-086F-6A96-2114-064AD0F68793}"/>
              </a:ext>
            </a:extLst>
          </p:cNvPr>
          <p:cNvPicPr>
            <a:picLocks noChangeAspect="1"/>
          </p:cNvPicPr>
          <p:nvPr/>
        </p:nvPicPr>
        <p:blipFill>
          <a:blip r:embed="rId9"/>
          <a:stretch>
            <a:fillRect/>
          </a:stretch>
        </p:blipFill>
        <p:spPr>
          <a:xfrm>
            <a:off x="8923661" y="5277529"/>
            <a:ext cx="1394116" cy="459304"/>
          </a:xfrm>
          <a:prstGeom prst="rect">
            <a:avLst/>
          </a:prstGeom>
        </p:spPr>
      </p:pic>
    </p:spTree>
    <p:extLst>
      <p:ext uri="{BB962C8B-B14F-4D97-AF65-F5344CB8AC3E}">
        <p14:creationId xmlns:p14="http://schemas.microsoft.com/office/powerpoint/2010/main" val="200269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6D213E27-53CC-71F7-0AE8-A3D3B243C7F8}"/>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D7D00D2D-1EEF-A810-13E3-7084B57D7702}"/>
              </a:ext>
            </a:extLst>
          </p:cNvPr>
          <p:cNvPicPr>
            <a:picLocks noChangeAspect="1"/>
          </p:cNvPicPr>
          <p:nvPr/>
        </p:nvPicPr>
        <p:blipFill>
          <a:blip r:embed="rId3"/>
          <a:stretch>
            <a:fillRect/>
          </a:stretch>
        </p:blipFill>
        <p:spPr>
          <a:xfrm>
            <a:off x="10792484" y="0"/>
            <a:ext cx="1395984" cy="6858000"/>
          </a:xfrm>
          <a:prstGeom prst="rect">
            <a:avLst/>
          </a:prstGeom>
        </p:spPr>
      </p:pic>
      <p:pic>
        <p:nvPicPr>
          <p:cNvPr id="2" name="Picture 1" descr="A white sign with different colored text&#10;&#10;AI-generated content may be incorrect.">
            <a:extLst>
              <a:ext uri="{FF2B5EF4-FFF2-40B4-BE49-F238E27FC236}">
                <a16:creationId xmlns:a16="http://schemas.microsoft.com/office/drawing/2014/main" id="{50EA9303-232D-36A3-7B36-B7D771387AD6}"/>
              </a:ext>
            </a:extLst>
          </p:cNvPr>
          <p:cNvPicPr>
            <a:picLocks noChangeAspect="1"/>
          </p:cNvPicPr>
          <p:nvPr/>
        </p:nvPicPr>
        <p:blipFill>
          <a:blip r:embed="rId4"/>
          <a:stretch>
            <a:fillRect/>
          </a:stretch>
        </p:blipFill>
        <p:spPr>
          <a:xfrm>
            <a:off x="1122316" y="188546"/>
            <a:ext cx="8821119" cy="4404102"/>
          </a:xfrm>
          <a:prstGeom prst="rect">
            <a:avLst/>
          </a:prstGeom>
        </p:spPr>
      </p:pic>
      <p:sp>
        <p:nvSpPr>
          <p:cNvPr id="4" name="TextBox 3">
            <a:extLst>
              <a:ext uri="{FF2B5EF4-FFF2-40B4-BE49-F238E27FC236}">
                <a16:creationId xmlns:a16="http://schemas.microsoft.com/office/drawing/2014/main" id="{278A7B86-7F70-1278-90B2-F6859C7B5509}"/>
              </a:ext>
            </a:extLst>
          </p:cNvPr>
          <p:cNvSpPr txBox="1"/>
          <p:nvPr/>
        </p:nvSpPr>
        <p:spPr>
          <a:xfrm>
            <a:off x="357111" y="5161608"/>
            <a:ext cx="103515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ea typeface="Calibri"/>
                <a:cs typeface="Calibri"/>
              </a:rPr>
              <a:t>Technical Assistance Magic</a:t>
            </a:r>
          </a:p>
        </p:txBody>
      </p:sp>
    </p:spTree>
    <p:extLst>
      <p:ext uri="{BB962C8B-B14F-4D97-AF65-F5344CB8AC3E}">
        <p14:creationId xmlns:p14="http://schemas.microsoft.com/office/powerpoint/2010/main" val="1367674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9F6BECA1-672D-83DC-79DA-6BE9B10702C8}"/>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27D6D0F9-E122-738E-423C-FA8E8E25FCFB}"/>
              </a:ext>
            </a:extLst>
          </p:cNvPr>
          <p:cNvPicPr>
            <a:picLocks noChangeAspect="1"/>
          </p:cNvPicPr>
          <p:nvPr/>
        </p:nvPicPr>
        <p:blipFill>
          <a:blip r:embed="rId3"/>
          <a:stretch>
            <a:fillRect/>
          </a:stretch>
        </p:blipFill>
        <p:spPr>
          <a:xfrm>
            <a:off x="10792484" y="0"/>
            <a:ext cx="1395984" cy="6858000"/>
          </a:xfrm>
          <a:prstGeom prst="rect">
            <a:avLst/>
          </a:prstGeom>
        </p:spPr>
      </p:pic>
      <p:sp>
        <p:nvSpPr>
          <p:cNvPr id="10" name="TextBox 9">
            <a:extLst>
              <a:ext uri="{FF2B5EF4-FFF2-40B4-BE49-F238E27FC236}">
                <a16:creationId xmlns:a16="http://schemas.microsoft.com/office/drawing/2014/main" id="{C53EB288-9632-AC8F-42F1-A7A83D5D62D8}"/>
              </a:ext>
            </a:extLst>
          </p:cNvPr>
          <p:cNvSpPr txBox="1"/>
          <p:nvPr/>
        </p:nvSpPr>
        <p:spPr>
          <a:xfrm>
            <a:off x="3109559" y="877862"/>
            <a:ext cx="4854326" cy="2123658"/>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mn-lt"/>
                <a:cs typeface="+mn-lt"/>
              </a:rPr>
              <a:t>Helena Ariza</a:t>
            </a:r>
            <a:r>
              <a:rPr lang="en-US" sz="1200" dirty="0">
                <a:ea typeface="+mn-lt"/>
                <a:cs typeface="+mn-lt"/>
              </a:rPr>
              <a:t> currently leads the Sustainability &amp; Resilience Division of AEI Consultants, overseeing ESG services and Property Resilience Assessments for multi-family and commercial properties. She is an architect from Barcelona, licensed as a Registered Architect (RA) in the State of New York as well as her native Spain. Early in her career she focused on promoting sustainable practices and tackling climate risk. </a:t>
            </a:r>
          </a:p>
          <a:p>
            <a:endParaRPr lang="en-US" sz="1200" dirty="0">
              <a:ea typeface="Calibri"/>
              <a:cs typeface="Calibri"/>
            </a:endParaRPr>
          </a:p>
          <a:p>
            <a:r>
              <a:rPr lang="en-US" sz="1200" dirty="0">
                <a:ea typeface="+mn-lt"/>
                <a:cs typeface="+mn-lt"/>
              </a:rPr>
              <a:t>With a background in façade design, energy code compliance, and a postgraduate degree in Architectural Restoration she combines her diverse experience to develop innovative approaches to fulfill the industry needs and requirements in a fast-evolving environment. </a:t>
            </a:r>
          </a:p>
        </p:txBody>
      </p:sp>
      <p:pic>
        <p:nvPicPr>
          <p:cNvPr id="4" name="Picture 3" descr="A person smiling at camera&#10;&#10;AI-generated content may be incorrect.">
            <a:extLst>
              <a:ext uri="{FF2B5EF4-FFF2-40B4-BE49-F238E27FC236}">
                <a16:creationId xmlns:a16="http://schemas.microsoft.com/office/drawing/2014/main" id="{839408BD-7D00-1F49-DB23-73A2863DD9B1}"/>
              </a:ext>
            </a:extLst>
          </p:cNvPr>
          <p:cNvPicPr>
            <a:picLocks noChangeAspect="1"/>
          </p:cNvPicPr>
          <p:nvPr/>
        </p:nvPicPr>
        <p:blipFill>
          <a:blip r:embed="rId4"/>
          <a:stretch>
            <a:fillRect/>
          </a:stretch>
        </p:blipFill>
        <p:spPr>
          <a:xfrm>
            <a:off x="413018" y="867158"/>
            <a:ext cx="2398444" cy="2213264"/>
          </a:xfrm>
          <a:prstGeom prst="ellipse">
            <a:avLst/>
          </a:prstGeom>
          <a:ln>
            <a:noFill/>
          </a:ln>
          <a:effectLst>
            <a:softEdge rad="112500"/>
          </a:effectLst>
        </p:spPr>
      </p:pic>
      <p:pic>
        <p:nvPicPr>
          <p:cNvPr id="2" name="Picture 1" descr="A person smiling with arms crossed&#10;&#10;AI-generated content may be incorrect.">
            <a:extLst>
              <a:ext uri="{FF2B5EF4-FFF2-40B4-BE49-F238E27FC236}">
                <a16:creationId xmlns:a16="http://schemas.microsoft.com/office/drawing/2014/main" id="{E9413023-A393-EE6E-BFCD-492D9BBC573B}"/>
              </a:ext>
            </a:extLst>
          </p:cNvPr>
          <p:cNvPicPr>
            <a:picLocks noChangeAspect="1"/>
          </p:cNvPicPr>
          <p:nvPr/>
        </p:nvPicPr>
        <p:blipFill>
          <a:blip r:embed="rId5"/>
          <a:stretch>
            <a:fillRect/>
          </a:stretch>
        </p:blipFill>
        <p:spPr>
          <a:xfrm>
            <a:off x="737136" y="3588759"/>
            <a:ext cx="1860715" cy="2134713"/>
          </a:xfrm>
          <a:prstGeom prst="rect">
            <a:avLst/>
          </a:prstGeom>
        </p:spPr>
      </p:pic>
      <p:sp>
        <p:nvSpPr>
          <p:cNvPr id="5" name="TextBox 4">
            <a:extLst>
              <a:ext uri="{FF2B5EF4-FFF2-40B4-BE49-F238E27FC236}">
                <a16:creationId xmlns:a16="http://schemas.microsoft.com/office/drawing/2014/main" id="{87895840-3658-054D-1DC7-68AF615A030F}"/>
              </a:ext>
            </a:extLst>
          </p:cNvPr>
          <p:cNvSpPr txBox="1"/>
          <p:nvPr/>
        </p:nvSpPr>
        <p:spPr>
          <a:xfrm>
            <a:off x="3093645" y="3932884"/>
            <a:ext cx="4858749" cy="1780600"/>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Tee Thomas</a:t>
            </a:r>
            <a:r>
              <a:rPr lang="en-US" sz="1200" dirty="0"/>
              <a:t> is the CEO of Quantified Ventures and has 15+ years of water financing and environmental equity experience. Prior to QV, she served as the Water Finance Director for the state of Vermont, wrote and helped pass Act 185 which overhauled the Vermont’s Clean Water State Revolving Fund, created the Natural Infrastructure Interim Financing Program, served at the Iowa Department of Natural Resources’ Drinking Water Program and later with the Iowa Department of Transportation as the National Environmental Policy Act Manager. ​ ​ Tee has an MPH from Des Moines University and a BS, Iowa Wesleyan University. ​</a:t>
            </a:r>
            <a:endParaRPr lang="en-US" sz="1200" dirty="0">
              <a:ea typeface="Calibri"/>
              <a:cs typeface="Calibri"/>
            </a:endParaRPr>
          </a:p>
        </p:txBody>
      </p:sp>
      <p:pic>
        <p:nvPicPr>
          <p:cNvPr id="6" name="Picture 5" descr="A logo of a company&#10;&#10;AI-generated content may be incorrect.">
            <a:extLst>
              <a:ext uri="{FF2B5EF4-FFF2-40B4-BE49-F238E27FC236}">
                <a16:creationId xmlns:a16="http://schemas.microsoft.com/office/drawing/2014/main" id="{0047D1EE-A659-5BFA-DE31-7869612D89B5}"/>
              </a:ext>
            </a:extLst>
          </p:cNvPr>
          <p:cNvPicPr>
            <a:picLocks noChangeAspect="1"/>
          </p:cNvPicPr>
          <p:nvPr/>
        </p:nvPicPr>
        <p:blipFill>
          <a:blip r:embed="rId6"/>
          <a:stretch>
            <a:fillRect/>
          </a:stretch>
        </p:blipFill>
        <p:spPr>
          <a:xfrm>
            <a:off x="8276498" y="1486522"/>
            <a:ext cx="2169353" cy="969926"/>
          </a:xfrm>
          <a:prstGeom prst="rect">
            <a:avLst/>
          </a:prstGeom>
        </p:spPr>
      </p:pic>
      <p:pic>
        <p:nvPicPr>
          <p:cNvPr id="7" name="Picture 6" descr="Regenerative Resources, Education, and Community - Foundation for ...">
            <a:extLst>
              <a:ext uri="{FF2B5EF4-FFF2-40B4-BE49-F238E27FC236}">
                <a16:creationId xmlns:a16="http://schemas.microsoft.com/office/drawing/2014/main" id="{62E3FE8E-E4CA-5400-91E8-350EC63A8D93}"/>
              </a:ext>
            </a:extLst>
          </p:cNvPr>
          <p:cNvPicPr>
            <a:picLocks noChangeAspect="1"/>
          </p:cNvPicPr>
          <p:nvPr/>
        </p:nvPicPr>
        <p:blipFill>
          <a:blip r:embed="rId7"/>
          <a:stretch>
            <a:fillRect/>
          </a:stretch>
        </p:blipFill>
        <p:spPr>
          <a:xfrm>
            <a:off x="8654473" y="4103174"/>
            <a:ext cx="1406237" cy="1452419"/>
          </a:xfrm>
          <a:prstGeom prst="rect">
            <a:avLst/>
          </a:prstGeom>
        </p:spPr>
      </p:pic>
    </p:spTree>
    <p:extLst>
      <p:ext uri="{BB962C8B-B14F-4D97-AF65-F5344CB8AC3E}">
        <p14:creationId xmlns:p14="http://schemas.microsoft.com/office/powerpoint/2010/main" val="1954853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1E73D-7490-2C1D-6866-C1338903E888}"/>
            </a:ext>
          </a:extLst>
        </p:cNvPr>
        <p:cNvGrpSpPr/>
        <p:nvPr/>
      </p:nvGrpSpPr>
      <p:grpSpPr>
        <a:xfrm>
          <a:off x="0" y="0"/>
          <a:ext cx="0" cy="0"/>
          <a:chOff x="0" y="0"/>
          <a:chExt cx="0" cy="0"/>
        </a:xfrm>
      </p:grpSpPr>
      <p:grpSp>
        <p:nvGrpSpPr>
          <p:cNvPr id="55" name="Group 54">
            <a:extLst>
              <a:ext uri="{FF2B5EF4-FFF2-40B4-BE49-F238E27FC236}">
                <a16:creationId xmlns:a16="http://schemas.microsoft.com/office/drawing/2014/main" id="{0E607F48-CA5C-80D3-9136-2902D90CB5B1}"/>
              </a:ext>
            </a:extLst>
          </p:cNvPr>
          <p:cNvGrpSpPr/>
          <p:nvPr/>
        </p:nvGrpSpPr>
        <p:grpSpPr>
          <a:xfrm>
            <a:off x="4069509" y="3328929"/>
            <a:ext cx="1821528" cy="2009899"/>
            <a:chOff x="4089029" y="3188264"/>
            <a:chExt cx="1821528" cy="2009899"/>
          </a:xfrm>
        </p:grpSpPr>
        <p:sp>
          <p:nvSpPr>
            <p:cNvPr id="13" name="TextBox 12">
              <a:extLst>
                <a:ext uri="{FF2B5EF4-FFF2-40B4-BE49-F238E27FC236}">
                  <a16:creationId xmlns:a16="http://schemas.microsoft.com/office/drawing/2014/main" id="{93EEB555-5920-658C-88B8-8938772B7BB3}"/>
                </a:ext>
              </a:extLst>
            </p:cNvPr>
            <p:cNvSpPr txBox="1"/>
            <p:nvPr/>
          </p:nvSpPr>
          <p:spPr>
            <a:xfrm>
              <a:off x="4894601" y="3256003"/>
              <a:ext cx="1015956" cy="423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80"/>
                </a:lnSpc>
              </a:pPr>
              <a:r>
                <a:rPr lang="en-US" sz="1600" dirty="0">
                  <a:solidFill>
                    <a:schemeClr val="accent1"/>
                  </a:solidFill>
                  <a:ea typeface="+mj-ea"/>
                  <a:cs typeface="+mj-cs"/>
                </a:rPr>
                <a:t>Inspect</a:t>
              </a:r>
              <a:endParaRPr lang="en-US" sz="1600" dirty="0">
                <a:solidFill>
                  <a:schemeClr val="bg2">
                    <a:lumMod val="50000"/>
                  </a:schemeClr>
                </a:solidFill>
                <a:latin typeface="Century Gothic" panose="020B0502020202020204" pitchFamily="34" charset="0"/>
              </a:endParaRPr>
            </a:p>
          </p:txBody>
        </p:sp>
        <p:pic>
          <p:nvPicPr>
            <p:cNvPr id="35" name="Content Placeholder 4">
              <a:extLst>
                <a:ext uri="{FF2B5EF4-FFF2-40B4-BE49-F238E27FC236}">
                  <a16:creationId xmlns:a16="http://schemas.microsoft.com/office/drawing/2014/main" id="{ABD45A0D-5E8C-5C34-3728-B790A191DC4D}"/>
                </a:ext>
              </a:extLst>
            </p:cNvPr>
            <p:cNvPicPr>
              <a:picLocks noChangeAspect="1"/>
            </p:cNvPicPr>
            <p:nvPr/>
          </p:nvPicPr>
          <p:blipFill>
            <a:blip r:embed="rId3">
              <a:extLst>
                <a:ext uri="{28A0092B-C50C-407E-A947-70E740481C1C}">
                  <a14:useLocalDpi xmlns:a14="http://schemas.microsoft.com/office/drawing/2010/main" val="0"/>
                </a:ext>
              </a:extLst>
            </a:blip>
            <a:srcRect t="8910" r="75219" b="14918"/>
            <a:stretch>
              <a:fillRect/>
            </a:stretch>
          </p:blipFill>
          <p:spPr>
            <a:xfrm>
              <a:off x="4089029" y="3188264"/>
              <a:ext cx="875849" cy="2009899"/>
            </a:xfrm>
            <a:prstGeom prst="rect">
              <a:avLst/>
            </a:prstGeom>
          </p:spPr>
        </p:pic>
        <p:sp>
          <p:nvSpPr>
            <p:cNvPr id="43" name="TextBox 42">
              <a:extLst>
                <a:ext uri="{FF2B5EF4-FFF2-40B4-BE49-F238E27FC236}">
                  <a16:creationId xmlns:a16="http://schemas.microsoft.com/office/drawing/2014/main" id="{C9FD6F29-AA5A-8022-C81C-1D6BA6243CA6}"/>
                </a:ext>
              </a:extLst>
            </p:cNvPr>
            <p:cNvSpPr txBox="1"/>
            <p:nvPr/>
          </p:nvSpPr>
          <p:spPr>
            <a:xfrm>
              <a:off x="4894601" y="3972304"/>
              <a:ext cx="1015956" cy="423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80"/>
                </a:lnSpc>
              </a:pPr>
              <a:r>
                <a:rPr lang="en-US" sz="1600" dirty="0">
                  <a:solidFill>
                    <a:schemeClr val="accent1"/>
                  </a:solidFill>
                  <a:ea typeface="+mj-ea"/>
                  <a:cs typeface="+mj-cs"/>
                </a:rPr>
                <a:t>Evaluate</a:t>
              </a:r>
              <a:endParaRPr lang="en-US" sz="1600" dirty="0">
                <a:solidFill>
                  <a:schemeClr val="bg2">
                    <a:lumMod val="50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D737CDA2-5DCB-D70A-26E0-3660C44EA1A9}"/>
                </a:ext>
              </a:extLst>
            </p:cNvPr>
            <p:cNvSpPr txBox="1"/>
            <p:nvPr/>
          </p:nvSpPr>
          <p:spPr>
            <a:xfrm>
              <a:off x="4879137" y="4617890"/>
              <a:ext cx="1015956" cy="418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80"/>
                </a:lnSpc>
              </a:pPr>
              <a:r>
                <a:rPr lang="en-US" sz="1600" dirty="0">
                  <a:solidFill>
                    <a:schemeClr val="accent1"/>
                  </a:solidFill>
                  <a:ea typeface="+mj-ea"/>
                  <a:cs typeface="+mj-cs"/>
                </a:rPr>
                <a:t>Assess</a:t>
              </a:r>
            </a:p>
          </p:txBody>
        </p:sp>
      </p:grpSp>
      <p:pic>
        <p:nvPicPr>
          <p:cNvPr id="16" name="Google Shape;1241;p24" descr="Graphical user interface, table&#10;&#10;Description automatically generated with medium confidence">
            <a:extLst>
              <a:ext uri="{FF2B5EF4-FFF2-40B4-BE49-F238E27FC236}">
                <a16:creationId xmlns:a16="http://schemas.microsoft.com/office/drawing/2014/main" id="{DC493F36-06AD-B508-86F6-1EC87A70FBCF}"/>
              </a:ext>
            </a:extLst>
          </p:cNvPr>
          <p:cNvPicPr preferRelativeResize="0"/>
          <p:nvPr/>
        </p:nvPicPr>
        <p:blipFill rotWithShape="1">
          <a:blip r:embed="rId4">
            <a:extLst>
              <a:ext uri="{28A0092B-C50C-407E-A947-70E740481C1C}">
                <a14:useLocalDpi xmlns:a14="http://schemas.microsoft.com/office/drawing/2010/main" val="0"/>
              </a:ext>
            </a:extLst>
          </a:blip>
          <a:srcRect t="12670" r="55656" b="10802"/>
          <a:stretch>
            <a:fillRect/>
          </a:stretch>
        </p:blipFill>
        <p:spPr>
          <a:xfrm>
            <a:off x="794687" y="3181441"/>
            <a:ext cx="1978812" cy="2945469"/>
          </a:xfrm>
          <a:prstGeom prst="rect">
            <a:avLst/>
          </a:prstGeom>
          <a:noFill/>
          <a:ln>
            <a:noFill/>
          </a:ln>
        </p:spPr>
      </p:pic>
      <p:sp>
        <p:nvSpPr>
          <p:cNvPr id="28" name="Footer Placeholder 27">
            <a:extLst>
              <a:ext uri="{FF2B5EF4-FFF2-40B4-BE49-F238E27FC236}">
                <a16:creationId xmlns:a16="http://schemas.microsoft.com/office/drawing/2014/main" id="{8C9ADCFA-718D-3551-7220-B82478069F1F}"/>
              </a:ext>
            </a:extLst>
          </p:cNvPr>
          <p:cNvSpPr>
            <a:spLocks noGrp="1"/>
          </p:cNvSpPr>
          <p:nvPr>
            <p:ph type="ftr" sz="quarter" idx="3"/>
          </p:nvPr>
        </p:nvSpPr>
        <p:spPr>
          <a:xfrm>
            <a:off x="6370595" y="6372178"/>
            <a:ext cx="4918348" cy="288000"/>
          </a:xfrm>
        </p:spPr>
        <p:txBody>
          <a:bodyPr/>
          <a:lstStyle/>
          <a:p>
            <a:r>
              <a:rPr lang="en-US" dirty="0"/>
              <a:t>AEI Consultants – Helena Ariza [hariza@aeiconsultants.com]</a:t>
            </a:r>
          </a:p>
        </p:txBody>
      </p:sp>
      <p:pic>
        <p:nvPicPr>
          <p:cNvPr id="31" name="Picture 30">
            <a:extLst>
              <a:ext uri="{FF2B5EF4-FFF2-40B4-BE49-F238E27FC236}">
                <a16:creationId xmlns:a16="http://schemas.microsoft.com/office/drawing/2014/main" id="{AAD6F26B-004A-8F02-9CD5-BD4D2C9EF423}"/>
              </a:ext>
            </a:extLst>
          </p:cNvPr>
          <p:cNvPicPr>
            <a:picLocks noChangeAspect="1"/>
          </p:cNvPicPr>
          <p:nvPr/>
        </p:nvPicPr>
        <p:blipFill>
          <a:blip r:embed="rId5">
            <a:duotone>
              <a:schemeClr val="accent3">
                <a:shade val="45000"/>
                <a:satMod val="135000"/>
              </a:schemeClr>
              <a:prstClr val="white"/>
            </a:duotone>
          </a:blip>
          <a:stretch>
            <a:fillRect/>
          </a:stretch>
        </p:blipFill>
        <p:spPr>
          <a:xfrm>
            <a:off x="10868106" y="144648"/>
            <a:ext cx="905807" cy="859749"/>
          </a:xfrm>
          <a:prstGeom prst="rect">
            <a:avLst/>
          </a:prstGeom>
        </p:spPr>
      </p:pic>
      <p:sp>
        <p:nvSpPr>
          <p:cNvPr id="5" name="Title 6">
            <a:extLst>
              <a:ext uri="{FF2B5EF4-FFF2-40B4-BE49-F238E27FC236}">
                <a16:creationId xmlns:a16="http://schemas.microsoft.com/office/drawing/2014/main" id="{D9CCACBD-2F09-EFA1-EBA1-E0037CFDBBF8}"/>
              </a:ext>
            </a:extLst>
          </p:cNvPr>
          <p:cNvSpPr>
            <a:spLocks noGrp="1"/>
          </p:cNvSpPr>
          <p:nvPr>
            <p:ph type="title" hasCustomPrompt="1"/>
          </p:nvPr>
        </p:nvSpPr>
        <p:spPr>
          <a:xfrm>
            <a:off x="838200" y="365125"/>
            <a:ext cx="10515600" cy="1325563"/>
          </a:xfrm>
        </p:spPr>
        <p:txBody>
          <a:bodyPr/>
          <a:lstStyle>
            <a:lvl1pPr>
              <a:defRPr/>
            </a:lvl1pPr>
          </a:lstStyle>
          <a:p>
            <a:r>
              <a:rPr lang="en-US" dirty="0"/>
              <a:t>ASTM E3429 Standard Guide for</a:t>
            </a:r>
            <a:br>
              <a:rPr lang="en-US" dirty="0"/>
            </a:br>
            <a:r>
              <a:rPr lang="en-US" dirty="0"/>
              <a:t>Property Resilience Assessments</a:t>
            </a:r>
          </a:p>
        </p:txBody>
      </p:sp>
      <p:pic>
        <p:nvPicPr>
          <p:cNvPr id="20" name="Picture 19">
            <a:extLst>
              <a:ext uri="{FF2B5EF4-FFF2-40B4-BE49-F238E27FC236}">
                <a16:creationId xmlns:a16="http://schemas.microsoft.com/office/drawing/2014/main" id="{140FA599-F74B-6BE3-9820-933FD767CBFB}"/>
              </a:ext>
            </a:extLst>
          </p:cNvPr>
          <p:cNvPicPr>
            <a:picLocks noChangeAspect="1"/>
          </p:cNvPicPr>
          <p:nvPr/>
        </p:nvPicPr>
        <p:blipFill>
          <a:blip r:embed="rId6">
            <a:extLst>
              <a:ext uri="{28A0092B-C50C-407E-A947-70E740481C1C}">
                <a14:useLocalDpi xmlns:a14="http://schemas.microsoft.com/office/drawing/2010/main" val="0"/>
              </a:ext>
            </a:extLst>
          </a:blip>
          <a:srcRect r="85911" b="78142"/>
          <a:stretch>
            <a:fillRect/>
          </a:stretch>
        </p:blipFill>
        <p:spPr>
          <a:xfrm>
            <a:off x="1784093" y="1343138"/>
            <a:ext cx="1098770" cy="1045352"/>
          </a:xfrm>
          <a:prstGeom prst="rect">
            <a:avLst/>
          </a:prstGeom>
        </p:spPr>
      </p:pic>
      <p:sp>
        <p:nvSpPr>
          <p:cNvPr id="21" name="TextBox 20">
            <a:extLst>
              <a:ext uri="{FF2B5EF4-FFF2-40B4-BE49-F238E27FC236}">
                <a16:creationId xmlns:a16="http://schemas.microsoft.com/office/drawing/2014/main" id="{27915B90-0201-1767-9AE7-F1F6F96FD4B2}"/>
              </a:ext>
            </a:extLst>
          </p:cNvPr>
          <p:cNvSpPr txBox="1"/>
          <p:nvPr/>
        </p:nvSpPr>
        <p:spPr>
          <a:xfrm>
            <a:off x="782037" y="1755227"/>
            <a:ext cx="1617422" cy="44146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80"/>
              </a:lnSpc>
            </a:pPr>
            <a:r>
              <a:rPr lang="en-US" sz="2400" dirty="0">
                <a:solidFill>
                  <a:schemeClr val="accent3"/>
                </a:solidFill>
                <a:ea typeface="+mj-ea"/>
                <a:cs typeface="+mj-cs"/>
              </a:rPr>
              <a:t>Stage 1</a:t>
            </a:r>
            <a:endParaRPr lang="en-US" sz="1600" dirty="0">
              <a:solidFill>
                <a:schemeClr val="accent3"/>
              </a:solidFill>
              <a:latin typeface="Century Gothic" panose="020B0502020202020204" pitchFamily="34" charset="0"/>
            </a:endParaRPr>
          </a:p>
        </p:txBody>
      </p:sp>
      <p:sp>
        <p:nvSpPr>
          <p:cNvPr id="22" name="TextBox 21">
            <a:extLst>
              <a:ext uri="{FF2B5EF4-FFF2-40B4-BE49-F238E27FC236}">
                <a16:creationId xmlns:a16="http://schemas.microsoft.com/office/drawing/2014/main" id="{F303CE15-EBF3-3481-C9AD-C9D8339085D1}"/>
              </a:ext>
            </a:extLst>
          </p:cNvPr>
          <p:cNvSpPr txBox="1"/>
          <p:nvPr/>
        </p:nvSpPr>
        <p:spPr>
          <a:xfrm>
            <a:off x="782037" y="2266717"/>
            <a:ext cx="2323544" cy="710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500"/>
              </a:lnSpc>
            </a:pPr>
            <a:r>
              <a:rPr lang="en-US" b="1" dirty="0">
                <a:solidFill>
                  <a:schemeClr val="bg2">
                    <a:lumMod val="50000"/>
                  </a:schemeClr>
                </a:solidFill>
                <a:latin typeface="Century Gothic" panose="020B0502020202020204" pitchFamily="34" charset="0"/>
              </a:rPr>
              <a:t>Hazard Screening &amp; Identification</a:t>
            </a:r>
          </a:p>
        </p:txBody>
      </p:sp>
      <p:pic>
        <p:nvPicPr>
          <p:cNvPr id="23" name="Picture 22">
            <a:extLst>
              <a:ext uri="{FF2B5EF4-FFF2-40B4-BE49-F238E27FC236}">
                <a16:creationId xmlns:a16="http://schemas.microsoft.com/office/drawing/2014/main" id="{8478C97A-3476-31AB-013F-B07980DD3407}"/>
              </a:ext>
            </a:extLst>
          </p:cNvPr>
          <p:cNvPicPr>
            <a:picLocks noChangeAspect="1"/>
          </p:cNvPicPr>
          <p:nvPr/>
        </p:nvPicPr>
        <p:blipFill>
          <a:blip r:embed="rId6">
            <a:extLst>
              <a:ext uri="{28A0092B-C50C-407E-A947-70E740481C1C}">
                <a14:useLocalDpi xmlns:a14="http://schemas.microsoft.com/office/drawing/2010/main" val="0"/>
              </a:ext>
            </a:extLst>
          </a:blip>
          <a:srcRect l="65983" t="3689" r="22413" b="78142"/>
          <a:stretch>
            <a:fillRect/>
          </a:stretch>
        </p:blipFill>
        <p:spPr>
          <a:xfrm>
            <a:off x="10138628" y="1547944"/>
            <a:ext cx="904994" cy="868905"/>
          </a:xfrm>
          <a:prstGeom prst="rect">
            <a:avLst/>
          </a:prstGeom>
        </p:spPr>
      </p:pic>
      <p:pic>
        <p:nvPicPr>
          <p:cNvPr id="24" name="Picture 23">
            <a:extLst>
              <a:ext uri="{FF2B5EF4-FFF2-40B4-BE49-F238E27FC236}">
                <a16:creationId xmlns:a16="http://schemas.microsoft.com/office/drawing/2014/main" id="{ED4A4B09-5A4D-7B5C-5D85-E33E52613125}"/>
              </a:ext>
            </a:extLst>
          </p:cNvPr>
          <p:cNvPicPr>
            <a:picLocks noChangeAspect="1"/>
          </p:cNvPicPr>
          <p:nvPr/>
        </p:nvPicPr>
        <p:blipFill>
          <a:blip r:embed="rId6">
            <a:extLst>
              <a:ext uri="{28A0092B-C50C-407E-A947-70E740481C1C}">
                <a14:useLocalDpi xmlns:a14="http://schemas.microsoft.com/office/drawing/2010/main" val="0"/>
              </a:ext>
            </a:extLst>
          </a:blip>
          <a:srcRect l="34906" t="2761" r="54983" b="78628"/>
          <a:stretch>
            <a:fillRect/>
          </a:stretch>
        </p:blipFill>
        <p:spPr>
          <a:xfrm>
            <a:off x="6119904" y="1495456"/>
            <a:ext cx="788494" cy="890065"/>
          </a:xfrm>
          <a:prstGeom prst="rect">
            <a:avLst/>
          </a:prstGeom>
        </p:spPr>
      </p:pic>
      <p:sp>
        <p:nvSpPr>
          <p:cNvPr id="27" name="TextBox 26">
            <a:extLst>
              <a:ext uri="{FF2B5EF4-FFF2-40B4-BE49-F238E27FC236}">
                <a16:creationId xmlns:a16="http://schemas.microsoft.com/office/drawing/2014/main" id="{E8369B30-74CB-F745-48D4-3DBC7B35ADA8}"/>
              </a:ext>
            </a:extLst>
          </p:cNvPr>
          <p:cNvSpPr txBox="1"/>
          <p:nvPr/>
        </p:nvSpPr>
        <p:spPr>
          <a:xfrm>
            <a:off x="4859865" y="2240833"/>
            <a:ext cx="2323544" cy="710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500"/>
              </a:lnSpc>
            </a:pPr>
            <a:r>
              <a:rPr lang="en-US" b="1" dirty="0">
                <a:solidFill>
                  <a:schemeClr val="bg2">
                    <a:lumMod val="50000"/>
                  </a:schemeClr>
                </a:solidFill>
                <a:latin typeface="Century Gothic" panose="020B0502020202020204" pitchFamily="34" charset="0"/>
              </a:rPr>
              <a:t>Vulnerability &amp; Risk Evaluation</a:t>
            </a:r>
          </a:p>
        </p:txBody>
      </p:sp>
      <p:sp>
        <p:nvSpPr>
          <p:cNvPr id="32" name="TextBox 31">
            <a:extLst>
              <a:ext uri="{FF2B5EF4-FFF2-40B4-BE49-F238E27FC236}">
                <a16:creationId xmlns:a16="http://schemas.microsoft.com/office/drawing/2014/main" id="{BC8E97E1-4B6D-F5D2-F69A-E21E90FE9FA1}"/>
              </a:ext>
            </a:extLst>
          </p:cNvPr>
          <p:cNvSpPr txBox="1"/>
          <p:nvPr/>
        </p:nvSpPr>
        <p:spPr>
          <a:xfrm>
            <a:off x="4859865" y="1756923"/>
            <a:ext cx="1617422" cy="44146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80"/>
              </a:lnSpc>
            </a:pPr>
            <a:r>
              <a:rPr lang="en-US" sz="2400" dirty="0">
                <a:solidFill>
                  <a:schemeClr val="accent3"/>
                </a:solidFill>
                <a:ea typeface="+mj-ea"/>
                <a:cs typeface="+mj-cs"/>
              </a:rPr>
              <a:t>Stage 2</a:t>
            </a:r>
            <a:endParaRPr lang="en-US" sz="1600" dirty="0">
              <a:solidFill>
                <a:schemeClr val="accent3"/>
              </a:solidFill>
              <a:latin typeface="Century Gothic" panose="020B0502020202020204" pitchFamily="34" charset="0"/>
            </a:endParaRPr>
          </a:p>
        </p:txBody>
      </p:sp>
      <p:sp>
        <p:nvSpPr>
          <p:cNvPr id="33" name="TextBox 32">
            <a:extLst>
              <a:ext uri="{FF2B5EF4-FFF2-40B4-BE49-F238E27FC236}">
                <a16:creationId xmlns:a16="http://schemas.microsoft.com/office/drawing/2014/main" id="{1A44FBE0-4090-3E3C-3532-03022CABC8D1}"/>
              </a:ext>
            </a:extLst>
          </p:cNvPr>
          <p:cNvSpPr txBox="1"/>
          <p:nvPr/>
        </p:nvSpPr>
        <p:spPr>
          <a:xfrm>
            <a:off x="8973703" y="1755227"/>
            <a:ext cx="1617422" cy="44146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80"/>
              </a:lnSpc>
            </a:pPr>
            <a:r>
              <a:rPr lang="en-US" sz="2400" dirty="0">
                <a:solidFill>
                  <a:schemeClr val="accent3"/>
                </a:solidFill>
                <a:ea typeface="+mj-ea"/>
                <a:cs typeface="+mj-cs"/>
              </a:rPr>
              <a:t>Stage 3</a:t>
            </a:r>
            <a:endParaRPr lang="en-US" sz="1600" dirty="0">
              <a:solidFill>
                <a:schemeClr val="accent3"/>
              </a:solidFill>
              <a:latin typeface="Century Gothic" panose="020B0502020202020204" pitchFamily="34" charset="0"/>
            </a:endParaRPr>
          </a:p>
        </p:txBody>
      </p:sp>
      <p:sp>
        <p:nvSpPr>
          <p:cNvPr id="34" name="TextBox 33">
            <a:extLst>
              <a:ext uri="{FF2B5EF4-FFF2-40B4-BE49-F238E27FC236}">
                <a16:creationId xmlns:a16="http://schemas.microsoft.com/office/drawing/2014/main" id="{29CB42FA-6B2A-32F0-6AA2-94AB834371E5}"/>
              </a:ext>
            </a:extLst>
          </p:cNvPr>
          <p:cNvSpPr txBox="1"/>
          <p:nvPr/>
        </p:nvSpPr>
        <p:spPr>
          <a:xfrm>
            <a:off x="8973703" y="2508110"/>
            <a:ext cx="2776460" cy="384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500"/>
              </a:lnSpc>
            </a:pPr>
            <a:r>
              <a:rPr lang="en-US" b="1" dirty="0">
                <a:solidFill>
                  <a:schemeClr val="bg2">
                    <a:lumMod val="50000"/>
                  </a:schemeClr>
                </a:solidFill>
                <a:latin typeface="Century Gothic" panose="020B0502020202020204" pitchFamily="34" charset="0"/>
              </a:rPr>
              <a:t>Resilience Measures</a:t>
            </a:r>
          </a:p>
        </p:txBody>
      </p:sp>
      <p:cxnSp>
        <p:nvCxnSpPr>
          <p:cNvPr id="38" name="Straight Connector 37">
            <a:extLst>
              <a:ext uri="{FF2B5EF4-FFF2-40B4-BE49-F238E27FC236}">
                <a16:creationId xmlns:a16="http://schemas.microsoft.com/office/drawing/2014/main" id="{8FBA1A2D-9AF8-8B8F-7990-C649D2B98092}"/>
              </a:ext>
            </a:extLst>
          </p:cNvPr>
          <p:cNvCxnSpPr>
            <a:cxnSpLocks/>
          </p:cNvCxnSpPr>
          <p:nvPr/>
        </p:nvCxnSpPr>
        <p:spPr>
          <a:xfrm>
            <a:off x="838200" y="2988851"/>
            <a:ext cx="226738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92A9A2-3BA7-F82A-FA17-D1F9FCCE85CC}"/>
              </a:ext>
            </a:extLst>
          </p:cNvPr>
          <p:cNvCxnSpPr>
            <a:cxnSpLocks/>
          </p:cNvCxnSpPr>
          <p:nvPr/>
        </p:nvCxnSpPr>
        <p:spPr>
          <a:xfrm>
            <a:off x="4909997" y="2972691"/>
            <a:ext cx="226738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83C8FE9-D2E6-B99F-7031-AD3ED2D37F89}"/>
              </a:ext>
            </a:extLst>
          </p:cNvPr>
          <p:cNvCxnSpPr>
            <a:cxnSpLocks/>
          </p:cNvCxnSpPr>
          <p:nvPr/>
        </p:nvCxnSpPr>
        <p:spPr>
          <a:xfrm>
            <a:off x="9053616" y="2972691"/>
            <a:ext cx="226738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FF3D4D9B-2354-C754-76E0-1C8E93868D0F}"/>
              </a:ext>
            </a:extLst>
          </p:cNvPr>
          <p:cNvGrpSpPr/>
          <p:nvPr/>
        </p:nvGrpSpPr>
        <p:grpSpPr>
          <a:xfrm>
            <a:off x="6043687" y="3771983"/>
            <a:ext cx="2322017" cy="1236160"/>
            <a:chOff x="4909997" y="5025854"/>
            <a:chExt cx="2322017" cy="1236160"/>
          </a:xfrm>
        </p:grpSpPr>
        <p:sp>
          <p:nvSpPr>
            <p:cNvPr id="60" name="Rectangle: Rounded Corners 59">
              <a:extLst>
                <a:ext uri="{FF2B5EF4-FFF2-40B4-BE49-F238E27FC236}">
                  <a16:creationId xmlns:a16="http://schemas.microsoft.com/office/drawing/2014/main" id="{0440B87A-206E-0699-A2B2-A2E7577ECA82}"/>
                </a:ext>
              </a:extLst>
            </p:cNvPr>
            <p:cNvSpPr/>
            <p:nvPr/>
          </p:nvSpPr>
          <p:spPr>
            <a:xfrm>
              <a:off x="4909997" y="5030185"/>
              <a:ext cx="2267381" cy="1231829"/>
            </a:xfrm>
            <a:prstGeom prst="roundRect">
              <a:avLst/>
            </a:prstGeom>
            <a:solidFill>
              <a:schemeClr val="accent3">
                <a:alpha val="50000"/>
              </a:schemeClr>
            </a:solidFill>
            <a:ln w="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86EB94DA-AB88-D9E4-3692-1438688F68E4}"/>
                </a:ext>
              </a:extLst>
            </p:cNvPr>
            <p:cNvSpPr txBox="1"/>
            <p:nvPr/>
          </p:nvSpPr>
          <p:spPr>
            <a:xfrm>
              <a:off x="5040560" y="5414544"/>
              <a:ext cx="1043719" cy="400110"/>
            </a:xfrm>
            <a:prstGeom prst="rect">
              <a:avLst/>
            </a:prstGeom>
            <a:noFill/>
          </p:spPr>
          <p:txBody>
            <a:bodyPr wrap="square">
              <a:spAutoFit/>
            </a:bodyPr>
            <a:lstStyle/>
            <a:p>
              <a:r>
                <a:rPr lang="en-US" sz="2000" dirty="0">
                  <a:solidFill>
                    <a:schemeClr val="accent1"/>
                  </a:solidFill>
                  <a:ea typeface="+mj-ea"/>
                  <a:cs typeface="+mj-cs"/>
                </a:rPr>
                <a:t>RISK = </a:t>
              </a:r>
            </a:p>
          </p:txBody>
        </p:sp>
        <p:sp>
          <p:nvSpPr>
            <p:cNvPr id="58" name="TextBox 57">
              <a:extLst>
                <a:ext uri="{FF2B5EF4-FFF2-40B4-BE49-F238E27FC236}">
                  <a16:creationId xmlns:a16="http://schemas.microsoft.com/office/drawing/2014/main" id="{B30C39DA-F851-3637-E8C1-82E64FE91524}"/>
                </a:ext>
              </a:extLst>
            </p:cNvPr>
            <p:cNvSpPr txBox="1"/>
            <p:nvPr/>
          </p:nvSpPr>
          <p:spPr>
            <a:xfrm>
              <a:off x="5509176" y="5025854"/>
              <a:ext cx="1722838" cy="1200329"/>
            </a:xfrm>
            <a:prstGeom prst="rect">
              <a:avLst/>
            </a:prstGeom>
            <a:noFill/>
          </p:spPr>
          <p:txBody>
            <a:bodyPr wrap="square">
              <a:spAutoFit/>
            </a:bodyPr>
            <a:lstStyle/>
            <a:p>
              <a:pPr algn="ctr"/>
              <a:r>
                <a:rPr lang="en-US" sz="1600" dirty="0">
                  <a:solidFill>
                    <a:schemeClr val="accent1"/>
                  </a:solidFill>
                  <a:ea typeface="+mj-ea"/>
                  <a:cs typeface="+mj-cs"/>
                </a:rPr>
                <a:t>Hazard</a:t>
              </a:r>
            </a:p>
            <a:p>
              <a:pPr algn="ctr"/>
              <a:r>
                <a:rPr lang="en-US" sz="1200" dirty="0">
                  <a:solidFill>
                    <a:schemeClr val="accent1"/>
                  </a:solidFill>
                  <a:ea typeface="+mj-ea"/>
                  <a:cs typeface="+mj-cs"/>
                </a:rPr>
                <a:t>X</a:t>
              </a:r>
            </a:p>
            <a:p>
              <a:pPr algn="ctr"/>
              <a:r>
                <a:rPr lang="en-US" sz="1600" dirty="0">
                  <a:solidFill>
                    <a:schemeClr val="accent1"/>
                  </a:solidFill>
                  <a:ea typeface="+mj-ea"/>
                  <a:cs typeface="+mj-cs"/>
                </a:rPr>
                <a:t>Exposure</a:t>
              </a:r>
            </a:p>
            <a:p>
              <a:pPr algn="ctr"/>
              <a:r>
                <a:rPr lang="en-US" sz="1200" dirty="0">
                  <a:solidFill>
                    <a:schemeClr val="accent1"/>
                  </a:solidFill>
                  <a:ea typeface="+mj-ea"/>
                  <a:cs typeface="+mj-cs"/>
                </a:rPr>
                <a:t>X</a:t>
              </a:r>
            </a:p>
            <a:p>
              <a:pPr algn="ctr"/>
              <a:r>
                <a:rPr lang="en-US" sz="1600" dirty="0">
                  <a:solidFill>
                    <a:schemeClr val="accent1"/>
                  </a:solidFill>
                  <a:ea typeface="+mj-ea"/>
                  <a:cs typeface="+mj-cs"/>
                </a:rPr>
                <a:t>Vulnerability</a:t>
              </a:r>
            </a:p>
          </p:txBody>
        </p:sp>
      </p:grpSp>
      <p:pic>
        <p:nvPicPr>
          <p:cNvPr id="61" name="Picture 60">
            <a:extLst>
              <a:ext uri="{FF2B5EF4-FFF2-40B4-BE49-F238E27FC236}">
                <a16:creationId xmlns:a16="http://schemas.microsoft.com/office/drawing/2014/main" id="{AFE2E7C5-892F-9EFE-60B6-2CA4CD3D6A69}"/>
              </a:ext>
            </a:extLst>
          </p:cNvPr>
          <p:cNvPicPr>
            <a:picLocks noChangeAspect="1"/>
          </p:cNvPicPr>
          <p:nvPr/>
        </p:nvPicPr>
        <p:blipFill>
          <a:blip r:embed="rId7">
            <a:extLst>
              <a:ext uri="{28A0092B-C50C-407E-A947-70E740481C1C}">
                <a14:useLocalDpi xmlns:a14="http://schemas.microsoft.com/office/drawing/2010/main" val="0"/>
              </a:ext>
            </a:extLst>
          </a:blip>
          <a:srcRect l="13270" t="77081" r="51543" b="3100"/>
          <a:stretch/>
        </p:blipFill>
        <p:spPr>
          <a:xfrm>
            <a:off x="9053616" y="3166600"/>
            <a:ext cx="2267381" cy="1355410"/>
          </a:xfrm>
          <a:prstGeom prst="rect">
            <a:avLst/>
          </a:prstGeom>
        </p:spPr>
      </p:pic>
      <p:pic>
        <p:nvPicPr>
          <p:cNvPr id="62" name="Picture 61">
            <a:extLst>
              <a:ext uri="{FF2B5EF4-FFF2-40B4-BE49-F238E27FC236}">
                <a16:creationId xmlns:a16="http://schemas.microsoft.com/office/drawing/2014/main" id="{4474C5CF-1EF3-DE34-89D6-6F7925B28186}"/>
              </a:ext>
            </a:extLst>
          </p:cNvPr>
          <p:cNvPicPr>
            <a:picLocks noChangeAspect="1"/>
          </p:cNvPicPr>
          <p:nvPr/>
        </p:nvPicPr>
        <p:blipFill>
          <a:blip r:embed="rId7">
            <a:extLst>
              <a:ext uri="{28A0092B-C50C-407E-A947-70E740481C1C}">
                <a14:useLocalDpi xmlns:a14="http://schemas.microsoft.com/office/drawing/2010/main" val="0"/>
              </a:ext>
            </a:extLst>
          </a:blip>
          <a:srcRect l="52312" t="77081" r="12501" b="3100"/>
          <a:stretch/>
        </p:blipFill>
        <p:spPr>
          <a:xfrm>
            <a:off x="9053616" y="4661123"/>
            <a:ext cx="2267381" cy="1355410"/>
          </a:xfrm>
          <a:prstGeom prst="rect">
            <a:avLst/>
          </a:prstGeom>
        </p:spPr>
      </p:pic>
      <p:sp>
        <p:nvSpPr>
          <p:cNvPr id="63" name="Google Shape;1426;p35">
            <a:extLst>
              <a:ext uri="{FF2B5EF4-FFF2-40B4-BE49-F238E27FC236}">
                <a16:creationId xmlns:a16="http://schemas.microsoft.com/office/drawing/2014/main" id="{6790301E-CD42-0A98-4C35-4EE3272C2D95}"/>
              </a:ext>
            </a:extLst>
          </p:cNvPr>
          <p:cNvSpPr txBox="1"/>
          <p:nvPr/>
        </p:nvSpPr>
        <p:spPr>
          <a:xfrm>
            <a:off x="9128830" y="6032555"/>
            <a:ext cx="2586065"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687C"/>
                </a:solidFill>
                <a:latin typeface="Century Gothic"/>
                <a:ea typeface="Century Gothic"/>
                <a:cs typeface="Century Gothic"/>
                <a:sym typeface="Century Gothic"/>
              </a:rPr>
              <a:t>Source: Enterprise Communities</a:t>
            </a:r>
            <a:endParaRPr sz="1000" dirty="0">
              <a:solidFill>
                <a:srgbClr val="00687C"/>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3918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15AB-8413-12F1-4098-B894F6DBE918}"/>
            </a:ext>
          </a:extLst>
        </p:cNvPr>
        <p:cNvGrpSpPr/>
        <p:nvPr/>
      </p:nvGrpSpPr>
      <p:grpSpPr>
        <a:xfrm>
          <a:off x="0" y="0"/>
          <a:ext cx="0" cy="0"/>
          <a:chOff x="0" y="0"/>
          <a:chExt cx="0" cy="0"/>
        </a:xfrm>
      </p:grpSpPr>
      <p:sp>
        <p:nvSpPr>
          <p:cNvPr id="28" name="Footer Placeholder 27">
            <a:extLst>
              <a:ext uri="{FF2B5EF4-FFF2-40B4-BE49-F238E27FC236}">
                <a16:creationId xmlns:a16="http://schemas.microsoft.com/office/drawing/2014/main" id="{0588EDC8-CDC6-333A-7B6D-6DC7ED50DF89}"/>
              </a:ext>
            </a:extLst>
          </p:cNvPr>
          <p:cNvSpPr>
            <a:spLocks noGrp="1"/>
          </p:cNvSpPr>
          <p:nvPr>
            <p:ph type="ftr" sz="quarter" idx="3"/>
          </p:nvPr>
        </p:nvSpPr>
        <p:spPr>
          <a:xfrm>
            <a:off x="6370595" y="6372178"/>
            <a:ext cx="4918348" cy="288000"/>
          </a:xfrm>
        </p:spPr>
        <p:txBody>
          <a:bodyPr/>
          <a:lstStyle/>
          <a:p>
            <a:r>
              <a:rPr lang="en-US" dirty="0"/>
              <a:t>AEI Consultants – Helena Ariza [hariza@aeiconsultants.com]</a:t>
            </a:r>
          </a:p>
        </p:txBody>
      </p:sp>
      <p:pic>
        <p:nvPicPr>
          <p:cNvPr id="31" name="Picture 30">
            <a:extLst>
              <a:ext uri="{FF2B5EF4-FFF2-40B4-BE49-F238E27FC236}">
                <a16:creationId xmlns:a16="http://schemas.microsoft.com/office/drawing/2014/main" id="{8EF68D2A-085C-CCF6-AC2E-BA2D363165A5}"/>
              </a:ext>
            </a:extLst>
          </p:cNvPr>
          <p:cNvPicPr>
            <a:picLocks noChangeAspect="1"/>
          </p:cNvPicPr>
          <p:nvPr/>
        </p:nvPicPr>
        <p:blipFill>
          <a:blip r:embed="rId3">
            <a:duotone>
              <a:schemeClr val="accent3">
                <a:shade val="45000"/>
                <a:satMod val="135000"/>
              </a:schemeClr>
              <a:prstClr val="white"/>
            </a:duotone>
          </a:blip>
          <a:stretch>
            <a:fillRect/>
          </a:stretch>
        </p:blipFill>
        <p:spPr>
          <a:xfrm>
            <a:off x="10868106" y="144648"/>
            <a:ext cx="905807" cy="859749"/>
          </a:xfrm>
          <a:prstGeom prst="rect">
            <a:avLst/>
          </a:prstGeom>
        </p:spPr>
      </p:pic>
      <p:sp>
        <p:nvSpPr>
          <p:cNvPr id="5" name="Title 6">
            <a:extLst>
              <a:ext uri="{FF2B5EF4-FFF2-40B4-BE49-F238E27FC236}">
                <a16:creationId xmlns:a16="http://schemas.microsoft.com/office/drawing/2014/main" id="{0F358920-B23C-6764-8713-D5BD4C3BA80A}"/>
              </a:ext>
            </a:extLst>
          </p:cNvPr>
          <p:cNvSpPr>
            <a:spLocks noGrp="1"/>
          </p:cNvSpPr>
          <p:nvPr>
            <p:ph type="title" hasCustomPrompt="1"/>
          </p:nvPr>
        </p:nvSpPr>
        <p:spPr>
          <a:xfrm>
            <a:off x="838200" y="365125"/>
            <a:ext cx="10515600" cy="1325563"/>
          </a:xfrm>
        </p:spPr>
        <p:txBody>
          <a:bodyPr/>
          <a:lstStyle>
            <a:lvl1pPr>
              <a:defRPr/>
            </a:lvl1pPr>
          </a:lstStyle>
          <a:p>
            <a:r>
              <a:rPr lang="en-US" dirty="0"/>
              <a:t>FORTIFIED Program by IBHS</a:t>
            </a:r>
          </a:p>
        </p:txBody>
      </p:sp>
      <p:pic>
        <p:nvPicPr>
          <p:cNvPr id="2" name="Picture 1" descr="Ibhs Logo Web">
            <a:extLst>
              <a:ext uri="{FF2B5EF4-FFF2-40B4-BE49-F238E27FC236}">
                <a16:creationId xmlns:a16="http://schemas.microsoft.com/office/drawing/2014/main" id="{16B10CF8-9671-4CDE-83E5-F60943D2A6F8}"/>
              </a:ext>
            </a:extLst>
          </p:cNvPr>
          <p:cNvPicPr>
            <a:picLocks noChangeAspect="1"/>
          </p:cNvPicPr>
          <p:nvPr/>
        </p:nvPicPr>
        <p:blipFill>
          <a:blip r:embed="rId4"/>
          <a:stretch>
            <a:fillRect/>
          </a:stretch>
        </p:blipFill>
        <p:spPr>
          <a:xfrm>
            <a:off x="6715640" y="265419"/>
            <a:ext cx="1394693" cy="664466"/>
          </a:xfrm>
          <a:prstGeom prst="rect">
            <a:avLst/>
          </a:prstGeom>
        </p:spPr>
      </p:pic>
      <p:sp>
        <p:nvSpPr>
          <p:cNvPr id="3" name="TextBox 2">
            <a:extLst>
              <a:ext uri="{FF2B5EF4-FFF2-40B4-BE49-F238E27FC236}">
                <a16:creationId xmlns:a16="http://schemas.microsoft.com/office/drawing/2014/main" id="{36D83702-B237-045D-5D18-BA3E579BF007}"/>
              </a:ext>
            </a:extLst>
          </p:cNvPr>
          <p:cNvSpPr txBox="1"/>
          <p:nvPr/>
        </p:nvSpPr>
        <p:spPr>
          <a:xfrm>
            <a:off x="734158" y="1166675"/>
            <a:ext cx="3885343" cy="2353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80"/>
              </a:lnSpc>
            </a:pPr>
            <a:r>
              <a:rPr lang="en-US" sz="2400" dirty="0">
                <a:solidFill>
                  <a:schemeClr val="accent3"/>
                </a:solidFill>
                <a:ea typeface="+mj-ea"/>
                <a:cs typeface="+mj-cs"/>
              </a:rPr>
              <a:t>What is </a:t>
            </a:r>
            <a:r>
              <a:rPr lang="en-US" sz="2400" b="1" dirty="0">
                <a:solidFill>
                  <a:schemeClr val="accent3"/>
                </a:solidFill>
                <a:ea typeface="+mj-ea"/>
                <a:cs typeface="+mj-cs"/>
              </a:rPr>
              <a:t>FORTIFIED</a:t>
            </a:r>
            <a:r>
              <a:rPr lang="en-US" sz="2400" dirty="0">
                <a:solidFill>
                  <a:schemeClr val="accent3"/>
                </a:solidFill>
                <a:ea typeface="+mj-ea"/>
                <a:cs typeface="+mj-cs"/>
              </a:rPr>
              <a:t>?</a:t>
            </a:r>
          </a:p>
          <a:p>
            <a:pPr>
              <a:lnSpc>
                <a:spcPts val="2500"/>
              </a:lnSpc>
            </a:pPr>
            <a:r>
              <a:rPr lang="en-US" sz="1600" dirty="0">
                <a:solidFill>
                  <a:schemeClr val="bg2">
                    <a:lumMod val="50000"/>
                  </a:schemeClr>
                </a:solidFill>
                <a:latin typeface="Century Gothic" panose="020B0502020202020204" pitchFamily="34" charset="0"/>
              </a:rPr>
              <a:t>FORTIFIED is a voluntary construction and re-roofing Program designed to </a:t>
            </a:r>
            <a:r>
              <a:rPr lang="en-US" sz="1600" b="1" dirty="0">
                <a:solidFill>
                  <a:schemeClr val="bg2">
                    <a:lumMod val="50000"/>
                  </a:schemeClr>
                </a:solidFill>
                <a:latin typeface="Century Gothic" panose="020B0502020202020204" pitchFamily="34" charset="0"/>
              </a:rPr>
              <a:t>strengthen homes and commercial buildings</a:t>
            </a:r>
            <a:r>
              <a:rPr lang="en-US" sz="1600" dirty="0">
                <a:solidFill>
                  <a:schemeClr val="bg2">
                    <a:lumMod val="50000"/>
                  </a:schemeClr>
                </a:solidFill>
                <a:latin typeface="Century Gothic" panose="020B0502020202020204" pitchFamily="34" charset="0"/>
              </a:rPr>
              <a:t> against specific types of severe weather such as </a:t>
            </a:r>
            <a:r>
              <a:rPr lang="en-US" sz="1600" b="1" dirty="0">
                <a:solidFill>
                  <a:schemeClr val="bg2">
                    <a:lumMod val="50000"/>
                  </a:schemeClr>
                </a:solidFill>
                <a:latin typeface="Century Gothic" panose="020B0502020202020204" pitchFamily="34" charset="0"/>
              </a:rPr>
              <a:t>high winds, hail, hurricanes and even tornadoes</a:t>
            </a:r>
            <a:r>
              <a:rPr lang="en-US" sz="1600" dirty="0">
                <a:solidFill>
                  <a:schemeClr val="bg2">
                    <a:lumMod val="50000"/>
                  </a:schemeClr>
                </a:solidFill>
                <a:latin typeface="Century Gothic" panose="020B0502020202020204" pitchFamily="34" charset="0"/>
              </a:rPr>
              <a:t>.</a:t>
            </a:r>
          </a:p>
        </p:txBody>
      </p:sp>
      <p:pic>
        <p:nvPicPr>
          <p:cNvPr id="4" name="Picture 3" descr="A green and white sign&#10;&#10;AI-generated content may be incorrect.">
            <a:extLst>
              <a:ext uri="{FF2B5EF4-FFF2-40B4-BE49-F238E27FC236}">
                <a16:creationId xmlns:a16="http://schemas.microsoft.com/office/drawing/2014/main" id="{BECC7466-DB83-89C2-D8BD-3BA68EB32584}"/>
              </a:ext>
            </a:extLst>
          </p:cNvPr>
          <p:cNvPicPr>
            <a:picLocks noChangeAspect="1"/>
          </p:cNvPicPr>
          <p:nvPr/>
        </p:nvPicPr>
        <p:blipFill>
          <a:blip r:embed="rId5"/>
          <a:stretch>
            <a:fillRect/>
          </a:stretch>
        </p:blipFill>
        <p:spPr>
          <a:xfrm>
            <a:off x="861950" y="4978714"/>
            <a:ext cx="1589960" cy="754557"/>
          </a:xfrm>
          <a:prstGeom prst="rect">
            <a:avLst/>
          </a:prstGeom>
        </p:spPr>
      </p:pic>
      <p:pic>
        <p:nvPicPr>
          <p:cNvPr id="6" name="Picture 5" descr="A green and white sign&#10;&#10;AI-generated content may be incorrect.">
            <a:extLst>
              <a:ext uri="{FF2B5EF4-FFF2-40B4-BE49-F238E27FC236}">
                <a16:creationId xmlns:a16="http://schemas.microsoft.com/office/drawing/2014/main" id="{877269C9-23F8-65DE-DFC2-00F8B7FE9CAB}"/>
              </a:ext>
            </a:extLst>
          </p:cNvPr>
          <p:cNvPicPr>
            <a:picLocks noChangeAspect="1"/>
          </p:cNvPicPr>
          <p:nvPr/>
        </p:nvPicPr>
        <p:blipFill>
          <a:blip r:embed="rId6"/>
          <a:stretch>
            <a:fillRect/>
          </a:stretch>
        </p:blipFill>
        <p:spPr>
          <a:xfrm>
            <a:off x="1861637" y="3994214"/>
            <a:ext cx="1630383" cy="756713"/>
          </a:xfrm>
          <a:prstGeom prst="rect">
            <a:avLst/>
          </a:prstGeom>
        </p:spPr>
      </p:pic>
      <p:pic>
        <p:nvPicPr>
          <p:cNvPr id="7" name="Picture 6" descr="A green and white sign&#10;&#10;AI-generated content may be incorrect.">
            <a:extLst>
              <a:ext uri="{FF2B5EF4-FFF2-40B4-BE49-F238E27FC236}">
                <a16:creationId xmlns:a16="http://schemas.microsoft.com/office/drawing/2014/main" id="{370BA045-62ED-C6F9-1AAD-511E3AD1F9EA}"/>
              </a:ext>
            </a:extLst>
          </p:cNvPr>
          <p:cNvPicPr>
            <a:picLocks noChangeAspect="1"/>
          </p:cNvPicPr>
          <p:nvPr/>
        </p:nvPicPr>
        <p:blipFill>
          <a:blip r:embed="rId7"/>
          <a:stretch>
            <a:fillRect/>
          </a:stretch>
        </p:blipFill>
        <p:spPr>
          <a:xfrm>
            <a:off x="2908707" y="4976558"/>
            <a:ext cx="1589960" cy="756713"/>
          </a:xfrm>
          <a:prstGeom prst="rect">
            <a:avLst/>
          </a:prstGeom>
        </p:spPr>
      </p:pic>
      <p:pic>
        <p:nvPicPr>
          <p:cNvPr id="11" name="Picture 2">
            <a:extLst>
              <a:ext uri="{FF2B5EF4-FFF2-40B4-BE49-F238E27FC236}">
                <a16:creationId xmlns:a16="http://schemas.microsoft.com/office/drawing/2014/main" id="{9165B625-6E93-4FF5-C86B-9B511AC644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6139" y="2055501"/>
            <a:ext cx="2879002"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1E6E818-0A92-09A7-2A94-D1065D3B90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9438" y="2053258"/>
            <a:ext cx="2879002" cy="3736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B03232D-4A53-7BB2-1298-B97EDF7DB85B}"/>
              </a:ext>
            </a:extLst>
          </p:cNvPr>
          <p:cNvSpPr txBox="1"/>
          <p:nvPr/>
        </p:nvSpPr>
        <p:spPr>
          <a:xfrm>
            <a:off x="5142460" y="1564987"/>
            <a:ext cx="663145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chemeClr val="bg2">
                    <a:lumMod val="50000"/>
                  </a:schemeClr>
                </a:solidFill>
                <a:latin typeface="Century Gothic" panose="020B0502020202020204" pitchFamily="34" charset="0"/>
              </a:rPr>
              <a:t>FORTIFIED Standards include stricter requirements than code</a:t>
            </a:r>
          </a:p>
        </p:txBody>
      </p:sp>
    </p:spTree>
    <p:extLst>
      <p:ext uri="{BB962C8B-B14F-4D97-AF65-F5344CB8AC3E}">
        <p14:creationId xmlns:p14="http://schemas.microsoft.com/office/powerpoint/2010/main" val="3723682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11189C9B-0CC2-896B-92DE-A3036E2BC29F}"/>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31F6D171-D26C-13C2-3587-407FB787CFF8}"/>
              </a:ext>
            </a:extLst>
          </p:cNvPr>
          <p:cNvPicPr>
            <a:picLocks noChangeAspect="1"/>
          </p:cNvPicPr>
          <p:nvPr/>
        </p:nvPicPr>
        <p:blipFill>
          <a:blip r:embed="rId3"/>
          <a:stretch>
            <a:fillRect/>
          </a:stretch>
        </p:blipFill>
        <p:spPr>
          <a:xfrm>
            <a:off x="10792484" y="0"/>
            <a:ext cx="1395984" cy="6858000"/>
          </a:xfrm>
          <a:prstGeom prst="rect">
            <a:avLst/>
          </a:prstGeom>
        </p:spPr>
      </p:pic>
      <p:pic>
        <p:nvPicPr>
          <p:cNvPr id="7" name="Picture 6" descr="A person in a suit smiling&#10;&#10;AI-generated content may be incorrect.">
            <a:extLst>
              <a:ext uri="{FF2B5EF4-FFF2-40B4-BE49-F238E27FC236}">
                <a16:creationId xmlns:a16="http://schemas.microsoft.com/office/drawing/2014/main" id="{05F39573-B020-B08C-6D07-E136360797AE}"/>
              </a:ext>
            </a:extLst>
          </p:cNvPr>
          <p:cNvPicPr>
            <a:picLocks noChangeAspect="1"/>
          </p:cNvPicPr>
          <p:nvPr/>
        </p:nvPicPr>
        <p:blipFill>
          <a:blip r:embed="rId4"/>
          <a:stretch>
            <a:fillRect/>
          </a:stretch>
        </p:blipFill>
        <p:spPr>
          <a:xfrm>
            <a:off x="808987" y="1357424"/>
            <a:ext cx="3029815" cy="3029815"/>
          </a:xfrm>
          <a:prstGeom prst="ellipse">
            <a:avLst/>
          </a:prstGeom>
          <a:ln>
            <a:noFill/>
          </a:ln>
          <a:effectLst>
            <a:softEdge rad="112500"/>
          </a:effectLst>
        </p:spPr>
      </p:pic>
      <p:sp>
        <p:nvSpPr>
          <p:cNvPr id="10" name="TextBox 9">
            <a:extLst>
              <a:ext uri="{FF2B5EF4-FFF2-40B4-BE49-F238E27FC236}">
                <a16:creationId xmlns:a16="http://schemas.microsoft.com/office/drawing/2014/main" id="{F27D6F51-B32A-7505-FC2D-43AB3C25C63E}"/>
              </a:ext>
            </a:extLst>
          </p:cNvPr>
          <p:cNvSpPr txBox="1"/>
          <p:nvPr/>
        </p:nvSpPr>
        <p:spPr>
          <a:xfrm>
            <a:off x="4641132" y="1268842"/>
            <a:ext cx="5963934" cy="5324535"/>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Calibri"/>
                <a:cs typeface="Calibri"/>
              </a:rPr>
              <a:t>Stephen Morel</a:t>
            </a:r>
            <a:r>
              <a:rPr lang="en-US" sz="2000" dirty="0">
                <a:ea typeface="Calibri"/>
                <a:cs typeface="Calibri"/>
              </a:rPr>
              <a:t> is the Chief Executive Officer, formerly the Chief Investment Officer of the Montgomery County Green Bank. His professional background in corporate and project finance is critical to the Bank’s use of public and private funds to fill market gaps and catalyze investment into high impact sectors. Stephen has accelerated the deployment of programs and products towards achieving the Bank’s clean energy and energy efficiency objectives.</a:t>
            </a:r>
          </a:p>
          <a:p>
            <a:endParaRPr lang="en-US" sz="2000" dirty="0">
              <a:ea typeface="Calibri"/>
              <a:cs typeface="Calibri"/>
            </a:endParaRPr>
          </a:p>
          <a:p>
            <a:r>
              <a:rPr lang="en-US" sz="2000" dirty="0">
                <a:ea typeface="Calibri"/>
                <a:cs typeface="Calibri"/>
              </a:rPr>
              <a:t>Prior to the MCGB, Stephen led a financial consulting company dedicated to connecting infrastructure developers with debt and equity financing sources.  Stephen began his financial career in investment banking at Taylor-DeJongh and Friedman, Billings, Ramsey.</a:t>
            </a:r>
          </a:p>
          <a:p>
            <a:pPr algn="l"/>
            <a:endParaRPr lang="en-US" sz="2000" dirty="0">
              <a:ea typeface="Calibri"/>
              <a:cs typeface="Calibri"/>
            </a:endParaRPr>
          </a:p>
        </p:txBody>
      </p:sp>
      <p:pic>
        <p:nvPicPr>
          <p:cNvPr id="12" name="Picture 11" descr="A close-up of a logo&#10;&#10;AI-generated content may be incorrect.">
            <a:extLst>
              <a:ext uri="{FF2B5EF4-FFF2-40B4-BE49-F238E27FC236}">
                <a16:creationId xmlns:a16="http://schemas.microsoft.com/office/drawing/2014/main" id="{ACCF6050-3765-8B47-4EFB-628C5BCC13A3}"/>
              </a:ext>
            </a:extLst>
          </p:cNvPr>
          <p:cNvPicPr>
            <a:picLocks noChangeAspect="1"/>
          </p:cNvPicPr>
          <p:nvPr/>
        </p:nvPicPr>
        <p:blipFill>
          <a:blip r:embed="rId5">
            <a:extLst>
              <a:ext uri="{28A0092B-C50C-407E-A947-70E740481C1C}">
                <a14:useLocalDpi xmlns:a14="http://schemas.microsoft.com/office/drawing/2010/main" val="0"/>
              </a:ext>
            </a:extLst>
          </a:blip>
          <a:srcRect r="688" b="1013"/>
          <a:stretch>
            <a:fillRect/>
          </a:stretch>
        </p:blipFill>
        <p:spPr>
          <a:xfrm>
            <a:off x="285993" y="4633845"/>
            <a:ext cx="4075804" cy="1055094"/>
          </a:xfrm>
          <a:prstGeom prst="rect">
            <a:avLst/>
          </a:prstGeom>
        </p:spPr>
      </p:pic>
      <p:sp>
        <p:nvSpPr>
          <p:cNvPr id="2" name="TextBox 1">
            <a:extLst>
              <a:ext uri="{FF2B5EF4-FFF2-40B4-BE49-F238E27FC236}">
                <a16:creationId xmlns:a16="http://schemas.microsoft.com/office/drawing/2014/main" id="{AD7D5567-2B55-ED5E-796A-BE7EBB92064A}"/>
              </a:ext>
            </a:extLst>
          </p:cNvPr>
          <p:cNvSpPr txBox="1"/>
          <p:nvPr/>
        </p:nvSpPr>
        <p:spPr>
          <a:xfrm>
            <a:off x="285992" y="184903"/>
            <a:ext cx="46517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ea typeface="Calibri"/>
                <a:cs typeface="Calibri"/>
              </a:rPr>
              <a:t>Opening Remarks</a:t>
            </a:r>
          </a:p>
        </p:txBody>
      </p:sp>
    </p:spTree>
    <p:extLst>
      <p:ext uri="{BB962C8B-B14F-4D97-AF65-F5344CB8AC3E}">
        <p14:creationId xmlns:p14="http://schemas.microsoft.com/office/powerpoint/2010/main" val="2342289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A727D6D0-CE51-F6C9-DD7B-18C2D9AD32CE}"/>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3F24C145-E343-AD84-B83A-B726520EF3AB}"/>
              </a:ext>
            </a:extLst>
          </p:cNvPr>
          <p:cNvPicPr>
            <a:picLocks noChangeAspect="1"/>
          </p:cNvPicPr>
          <p:nvPr/>
        </p:nvPicPr>
        <p:blipFill>
          <a:blip r:embed="rId3"/>
          <a:stretch>
            <a:fillRect/>
          </a:stretch>
        </p:blipFill>
        <p:spPr>
          <a:xfrm>
            <a:off x="10792484" y="0"/>
            <a:ext cx="1395984" cy="6858000"/>
          </a:xfrm>
          <a:prstGeom prst="rect">
            <a:avLst/>
          </a:prstGeom>
        </p:spPr>
      </p:pic>
      <p:pic>
        <p:nvPicPr>
          <p:cNvPr id="2" name="Picture 1" descr="A white sign with different colored text&#10;&#10;AI-generated content may be incorrect.">
            <a:extLst>
              <a:ext uri="{FF2B5EF4-FFF2-40B4-BE49-F238E27FC236}">
                <a16:creationId xmlns:a16="http://schemas.microsoft.com/office/drawing/2014/main" id="{C812893A-48D0-3830-1E60-D06838FE9A2A}"/>
              </a:ext>
            </a:extLst>
          </p:cNvPr>
          <p:cNvPicPr>
            <a:picLocks noChangeAspect="1"/>
          </p:cNvPicPr>
          <p:nvPr/>
        </p:nvPicPr>
        <p:blipFill>
          <a:blip r:embed="rId4"/>
          <a:stretch>
            <a:fillRect/>
          </a:stretch>
        </p:blipFill>
        <p:spPr>
          <a:xfrm>
            <a:off x="1701437" y="124425"/>
            <a:ext cx="7259859" cy="3624615"/>
          </a:xfrm>
          <a:prstGeom prst="rect">
            <a:avLst/>
          </a:prstGeom>
        </p:spPr>
      </p:pic>
      <p:sp>
        <p:nvSpPr>
          <p:cNvPr id="4" name="TextBox 3">
            <a:extLst>
              <a:ext uri="{FF2B5EF4-FFF2-40B4-BE49-F238E27FC236}">
                <a16:creationId xmlns:a16="http://schemas.microsoft.com/office/drawing/2014/main" id="{5EE271D9-F707-7D56-36C9-9026F56E6BA3}"/>
              </a:ext>
            </a:extLst>
          </p:cNvPr>
          <p:cNvSpPr txBox="1"/>
          <p:nvPr/>
        </p:nvSpPr>
        <p:spPr>
          <a:xfrm>
            <a:off x="237756" y="3911483"/>
            <a:ext cx="103515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dirty="0">
                <a:ea typeface="Calibri"/>
                <a:cs typeface="Calibri"/>
              </a:rPr>
              <a:t>Thank you!</a:t>
            </a:r>
          </a:p>
        </p:txBody>
      </p:sp>
      <p:pic>
        <p:nvPicPr>
          <p:cNvPr id="5" name="Picture 4" descr="A qr code on a blue background&#10;&#10;AI-generated content may be incorrect.">
            <a:extLst>
              <a:ext uri="{FF2B5EF4-FFF2-40B4-BE49-F238E27FC236}">
                <a16:creationId xmlns:a16="http://schemas.microsoft.com/office/drawing/2014/main" id="{2E4B02C5-3FAC-790F-E7BD-99E5A810601A}"/>
              </a:ext>
            </a:extLst>
          </p:cNvPr>
          <p:cNvPicPr>
            <a:picLocks noChangeAspect="1"/>
          </p:cNvPicPr>
          <p:nvPr/>
        </p:nvPicPr>
        <p:blipFill>
          <a:blip r:embed="rId5"/>
          <a:srcRect l="18413" t="30366" r="17619" b="7571"/>
          <a:stretch>
            <a:fillRect/>
          </a:stretch>
        </p:blipFill>
        <p:spPr>
          <a:xfrm>
            <a:off x="4569872" y="4795066"/>
            <a:ext cx="1687296" cy="1665498"/>
          </a:xfrm>
          <a:prstGeom prst="rect">
            <a:avLst/>
          </a:prstGeom>
          <a:ln>
            <a:noFill/>
          </a:ln>
          <a:effectLst>
            <a:softEdge rad="112500"/>
          </a:effectLst>
        </p:spPr>
      </p:pic>
    </p:spTree>
    <p:extLst>
      <p:ext uri="{BB962C8B-B14F-4D97-AF65-F5344CB8AC3E}">
        <p14:creationId xmlns:p14="http://schemas.microsoft.com/office/powerpoint/2010/main" val="636279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6641E15A-00AC-BA52-4CDF-7C9A2FD792A4}"/>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21C8D98E-19B1-5564-AEF0-C3F49F3E20D9}"/>
              </a:ext>
            </a:extLst>
          </p:cNvPr>
          <p:cNvPicPr>
            <a:picLocks noChangeAspect="1"/>
          </p:cNvPicPr>
          <p:nvPr/>
        </p:nvPicPr>
        <p:blipFill>
          <a:blip r:embed="rId3"/>
          <a:stretch>
            <a:fillRect/>
          </a:stretch>
        </p:blipFill>
        <p:spPr>
          <a:xfrm>
            <a:off x="10792484" y="0"/>
            <a:ext cx="1395984" cy="6858000"/>
          </a:xfrm>
          <a:prstGeom prst="rect">
            <a:avLst/>
          </a:prstGeom>
        </p:spPr>
      </p:pic>
      <p:sp>
        <p:nvSpPr>
          <p:cNvPr id="10" name="TextBox 9">
            <a:extLst>
              <a:ext uri="{FF2B5EF4-FFF2-40B4-BE49-F238E27FC236}">
                <a16:creationId xmlns:a16="http://schemas.microsoft.com/office/drawing/2014/main" id="{6F413CF8-FF7B-99A7-E48E-FFDF6EA1FCD2}"/>
              </a:ext>
            </a:extLst>
          </p:cNvPr>
          <p:cNvSpPr txBox="1"/>
          <p:nvPr/>
        </p:nvSpPr>
        <p:spPr>
          <a:xfrm>
            <a:off x="285992" y="1268842"/>
            <a:ext cx="10319074" cy="523220"/>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Protecting the Path to Net Zero (“PPNZ”)</a:t>
            </a:r>
            <a:endParaRPr lang="en-US" sz="2000" dirty="0">
              <a:ea typeface="Calibri"/>
              <a:cs typeface="Calibri"/>
            </a:endParaRPr>
          </a:p>
        </p:txBody>
      </p:sp>
      <p:sp>
        <p:nvSpPr>
          <p:cNvPr id="2" name="TextBox 1">
            <a:extLst>
              <a:ext uri="{FF2B5EF4-FFF2-40B4-BE49-F238E27FC236}">
                <a16:creationId xmlns:a16="http://schemas.microsoft.com/office/drawing/2014/main" id="{A67FFE49-C9A7-78C6-CEA1-C51051872A3D}"/>
              </a:ext>
            </a:extLst>
          </p:cNvPr>
          <p:cNvSpPr txBox="1"/>
          <p:nvPr/>
        </p:nvSpPr>
        <p:spPr>
          <a:xfrm>
            <a:off x="285992" y="184903"/>
            <a:ext cx="101788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ea typeface="Calibri"/>
                <a:cs typeface="Calibri"/>
              </a:rPr>
              <a:t>MCGB and Resilience</a:t>
            </a:r>
          </a:p>
        </p:txBody>
      </p:sp>
      <p:graphicFrame>
        <p:nvGraphicFramePr>
          <p:cNvPr id="4" name="Table 3">
            <a:extLst>
              <a:ext uri="{FF2B5EF4-FFF2-40B4-BE49-F238E27FC236}">
                <a16:creationId xmlns:a16="http://schemas.microsoft.com/office/drawing/2014/main" id="{0332297D-A289-BFE2-C0F0-E7DA8979A1F0}"/>
              </a:ext>
            </a:extLst>
          </p:cNvPr>
          <p:cNvGraphicFramePr>
            <a:graphicFrameLocks noGrp="1"/>
          </p:cNvGraphicFramePr>
          <p:nvPr>
            <p:extLst>
              <p:ext uri="{D42A27DB-BD31-4B8C-83A1-F6EECF244321}">
                <p14:modId xmlns:p14="http://schemas.microsoft.com/office/powerpoint/2010/main" val="2130382915"/>
              </p:ext>
            </p:extLst>
          </p:nvPr>
        </p:nvGraphicFramePr>
        <p:xfrm>
          <a:off x="747516" y="2396066"/>
          <a:ext cx="9255760" cy="2926080"/>
        </p:xfrm>
        <a:graphic>
          <a:graphicData uri="http://schemas.openxmlformats.org/drawingml/2006/table">
            <a:tbl>
              <a:tblPr firstRow="1" bandRow="1">
                <a:tableStyleId>{2D5ABB26-0587-4C30-8999-92F81FD0307C}</a:tableStyleId>
              </a:tblPr>
              <a:tblGrid>
                <a:gridCol w="4627880">
                  <a:extLst>
                    <a:ext uri="{9D8B030D-6E8A-4147-A177-3AD203B41FA5}">
                      <a16:colId xmlns:a16="http://schemas.microsoft.com/office/drawing/2014/main" val="1156093666"/>
                    </a:ext>
                  </a:extLst>
                </a:gridCol>
                <a:gridCol w="4627880">
                  <a:extLst>
                    <a:ext uri="{9D8B030D-6E8A-4147-A177-3AD203B41FA5}">
                      <a16:colId xmlns:a16="http://schemas.microsoft.com/office/drawing/2014/main" val="3085827450"/>
                    </a:ext>
                  </a:extLst>
                </a:gridCol>
              </a:tblGrid>
              <a:tr h="370840">
                <a:tc>
                  <a:txBody>
                    <a:bodyPr/>
                    <a:lstStyle/>
                    <a:p>
                      <a:pPr algn="l"/>
                      <a:r>
                        <a:rPr lang="en-US" sz="1800" dirty="0">
                          <a:ea typeface="Calibri"/>
                          <a:cs typeface="Calibri"/>
                        </a:rPr>
                        <a:t>Building resilience via:</a:t>
                      </a:r>
                    </a:p>
                    <a:p>
                      <a:pPr marL="342900" indent="-342900" algn="l">
                        <a:buFont typeface="Arial" panose="020B0604020202020204" pitchFamily="34" charset="0"/>
                        <a:buChar char="•"/>
                      </a:pPr>
                      <a:r>
                        <a:rPr lang="en-US" sz="1800" i="1" dirty="0">
                          <a:ea typeface="Calibri"/>
                          <a:cs typeface="Calibri"/>
                        </a:rPr>
                        <a:t>Education and Community Engagement</a:t>
                      </a:r>
                    </a:p>
                    <a:p>
                      <a:pPr marL="342900" indent="-342900" algn="l">
                        <a:buFont typeface="Arial" panose="020B0604020202020204" pitchFamily="34" charset="0"/>
                        <a:buChar char="•"/>
                      </a:pPr>
                      <a:r>
                        <a:rPr lang="en-US" sz="1800" i="1" dirty="0">
                          <a:ea typeface="Calibri"/>
                          <a:cs typeface="Calibri"/>
                        </a:rPr>
                        <a:t>Technical Assistance</a:t>
                      </a:r>
                    </a:p>
                    <a:p>
                      <a:pPr marL="342900" indent="-342900" algn="l">
                        <a:buFont typeface="Arial" panose="020B0604020202020204" pitchFamily="34" charset="0"/>
                        <a:buChar char="•"/>
                      </a:pPr>
                      <a:r>
                        <a:rPr lang="en-US" sz="1800" i="1" dirty="0">
                          <a:ea typeface="Calibri"/>
                          <a:cs typeface="Calibri"/>
                        </a:rPr>
                        <a:t>Innovative Financing</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ea typeface="Calibri"/>
                          <a:cs typeface="Calibri"/>
                        </a:rPr>
                        <a:t>Action fronts via:</a:t>
                      </a:r>
                    </a:p>
                    <a:p>
                      <a:pPr marL="342900" indent="-342900" algn="l">
                        <a:buFont typeface="Arial" panose="020B0604020202020204" pitchFamily="34" charset="0"/>
                        <a:buChar char="•"/>
                      </a:pPr>
                      <a:r>
                        <a:rPr lang="en-US" sz="1800" i="1" dirty="0">
                          <a:ea typeface="Calibri"/>
                          <a:cs typeface="Calibri"/>
                        </a:rPr>
                        <a:t>Anticipate, plan, avoid</a:t>
                      </a:r>
                    </a:p>
                    <a:p>
                      <a:pPr marL="342900" indent="-342900" algn="l">
                        <a:buFont typeface="Arial" panose="020B0604020202020204" pitchFamily="34" charset="0"/>
                        <a:buChar char="•"/>
                      </a:pPr>
                      <a:r>
                        <a:rPr lang="en-US" sz="1800" i="1" dirty="0">
                          <a:ea typeface="Calibri"/>
                          <a:cs typeface="Calibri"/>
                        </a:rPr>
                        <a:t>Absorb, recover, minimize loss</a:t>
                      </a:r>
                    </a:p>
                    <a:p>
                      <a:pPr marL="342900" indent="-342900" algn="l">
                        <a:buFont typeface="Arial" panose="020B0604020202020204" pitchFamily="34" charset="0"/>
                        <a:buChar char="•"/>
                      </a:pPr>
                      <a:r>
                        <a:rPr lang="en-US" sz="1800" i="1" dirty="0">
                          <a:ea typeface="Calibri"/>
                          <a:cs typeface="Calibri"/>
                        </a:rPr>
                        <a:t>Learn, transform, reorganize</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5460294"/>
                  </a:ext>
                </a:extLst>
              </a:tr>
              <a:tr h="370840">
                <a:tc>
                  <a:txBody>
                    <a:bodyPr/>
                    <a:lstStyle/>
                    <a:p>
                      <a:pPr algn="l"/>
                      <a:r>
                        <a:rPr lang="en-US" sz="1800" dirty="0">
                          <a:ea typeface="Calibri"/>
                          <a:cs typeface="Calibri"/>
                        </a:rPr>
                        <a:t>Coordinated tracks via:</a:t>
                      </a:r>
                    </a:p>
                    <a:p>
                      <a:pPr marL="342900" indent="-342900" algn="l">
                        <a:buFont typeface="Arial" panose="020B0604020202020204" pitchFamily="34" charset="0"/>
                        <a:buChar char="•"/>
                      </a:pPr>
                      <a:r>
                        <a:rPr lang="en-US" sz="1800" i="1" dirty="0">
                          <a:ea typeface="Calibri"/>
                          <a:cs typeface="Calibri"/>
                        </a:rPr>
                        <a:t>Physical resilience</a:t>
                      </a:r>
                    </a:p>
                    <a:p>
                      <a:pPr marL="342900" indent="-342900" algn="l">
                        <a:buFont typeface="Arial" panose="020B0604020202020204" pitchFamily="34" charset="0"/>
                        <a:buChar char="•"/>
                      </a:pPr>
                      <a:r>
                        <a:rPr lang="en-US" sz="1800" i="1" dirty="0">
                          <a:ea typeface="Calibri"/>
                          <a:cs typeface="Calibri"/>
                        </a:rPr>
                        <a:t>Energy resilience</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Programmatic Frameworks via:</a:t>
                      </a:r>
                    </a:p>
                    <a:p>
                      <a:pPr marL="285750" indent="-285750">
                        <a:buFont typeface="Arial" panose="020B0604020202020204" pitchFamily="34" charset="0"/>
                        <a:buChar char="•"/>
                      </a:pPr>
                      <a:r>
                        <a:rPr lang="en-US" i="1" dirty="0"/>
                        <a:t>Farmer-centered resilience finance</a:t>
                      </a:r>
                    </a:p>
                    <a:p>
                      <a:pPr marL="285750" indent="-285750">
                        <a:buFont typeface="Arial" panose="020B0604020202020204" pitchFamily="34" charset="0"/>
                        <a:buChar char="•"/>
                      </a:pPr>
                      <a:r>
                        <a:rPr lang="en-US" i="1" dirty="0"/>
                        <a:t>Municipal resilience financing</a:t>
                      </a:r>
                    </a:p>
                    <a:p>
                      <a:pPr marL="285750" indent="-285750">
                        <a:buFont typeface="Arial" panose="020B0604020202020204" pitchFamily="34" charset="0"/>
                        <a:buChar char="•"/>
                      </a:pPr>
                      <a:r>
                        <a:rPr lang="en-US" i="1" dirty="0"/>
                        <a:t>Residential resilience loans</a:t>
                      </a:r>
                    </a:p>
                    <a:p>
                      <a:pPr marL="285750" indent="-285750">
                        <a:buFont typeface="Arial" panose="020B0604020202020204" pitchFamily="34" charset="0"/>
                        <a:buChar char="•"/>
                      </a:pPr>
                      <a:r>
                        <a:rPr lang="en-US" b="1" i="1" dirty="0">
                          <a:solidFill>
                            <a:srgbClr val="2DA14C"/>
                          </a:solidFill>
                        </a:rPr>
                        <a:t>Dedicated Fund for affordable housing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8280200"/>
                  </a:ext>
                </a:extLst>
              </a:tr>
            </a:tbl>
          </a:graphicData>
        </a:graphic>
      </p:graphicFrame>
      <p:sp>
        <p:nvSpPr>
          <p:cNvPr id="5" name="TextBox 4">
            <a:extLst>
              <a:ext uri="{FF2B5EF4-FFF2-40B4-BE49-F238E27FC236}">
                <a16:creationId xmlns:a16="http://schemas.microsoft.com/office/drawing/2014/main" id="{4A24C190-0EAA-D0DB-942F-D3F5D51BECD1}"/>
              </a:ext>
            </a:extLst>
          </p:cNvPr>
          <p:cNvSpPr txBox="1"/>
          <p:nvPr/>
        </p:nvSpPr>
        <p:spPr>
          <a:xfrm>
            <a:off x="3302000" y="6055360"/>
            <a:ext cx="3870960" cy="369332"/>
          </a:xfrm>
          <a:prstGeom prst="rect">
            <a:avLst/>
          </a:prstGeom>
          <a:noFill/>
        </p:spPr>
        <p:txBody>
          <a:bodyPr wrap="square" rtlCol="0">
            <a:spAutoFit/>
          </a:bodyPr>
          <a:lstStyle/>
          <a:p>
            <a:pPr algn="ctr"/>
            <a:r>
              <a:rPr lang="en-US" dirty="0">
                <a:solidFill>
                  <a:srgbClr val="2DA14C"/>
                </a:solidFill>
              </a:rPr>
              <a:t>Visit us at www.mcgreenbank.org.</a:t>
            </a:r>
          </a:p>
        </p:txBody>
      </p:sp>
    </p:spTree>
    <p:extLst>
      <p:ext uri="{BB962C8B-B14F-4D97-AF65-F5344CB8AC3E}">
        <p14:creationId xmlns:p14="http://schemas.microsoft.com/office/powerpoint/2010/main" val="3856637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A2273703-51E7-AB49-6B8E-FBCEA6DB605C}"/>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0FFF04B4-2403-DCF6-9359-DD6F8DA8A994}"/>
              </a:ext>
            </a:extLst>
          </p:cNvPr>
          <p:cNvPicPr>
            <a:picLocks noChangeAspect="1"/>
          </p:cNvPicPr>
          <p:nvPr/>
        </p:nvPicPr>
        <p:blipFill>
          <a:blip r:embed="rId3"/>
          <a:stretch>
            <a:fillRect/>
          </a:stretch>
        </p:blipFill>
        <p:spPr>
          <a:xfrm>
            <a:off x="10792484" y="0"/>
            <a:ext cx="1395984" cy="6858000"/>
          </a:xfrm>
          <a:prstGeom prst="rect">
            <a:avLst/>
          </a:prstGeom>
        </p:spPr>
      </p:pic>
      <p:sp>
        <p:nvSpPr>
          <p:cNvPr id="2" name="TextBox 1">
            <a:extLst>
              <a:ext uri="{FF2B5EF4-FFF2-40B4-BE49-F238E27FC236}">
                <a16:creationId xmlns:a16="http://schemas.microsoft.com/office/drawing/2014/main" id="{0765B252-6719-23FE-0CEC-609A4F140155}"/>
              </a:ext>
            </a:extLst>
          </p:cNvPr>
          <p:cNvSpPr txBox="1"/>
          <p:nvPr/>
        </p:nvSpPr>
        <p:spPr>
          <a:xfrm>
            <a:off x="285992" y="184903"/>
            <a:ext cx="101788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ea typeface="Calibri"/>
                <a:cs typeface="Calibri"/>
              </a:rPr>
              <a:t>Moving from Ambition to Action</a:t>
            </a:r>
          </a:p>
        </p:txBody>
      </p:sp>
      <p:sp>
        <p:nvSpPr>
          <p:cNvPr id="4" name="TextBox 3">
            <a:extLst>
              <a:ext uri="{FF2B5EF4-FFF2-40B4-BE49-F238E27FC236}">
                <a16:creationId xmlns:a16="http://schemas.microsoft.com/office/drawing/2014/main" id="{A67EC1A0-44AF-2DDA-C520-433512E8C78D}"/>
              </a:ext>
            </a:extLst>
          </p:cNvPr>
          <p:cNvSpPr txBox="1"/>
          <p:nvPr/>
        </p:nvSpPr>
        <p:spPr>
          <a:xfrm>
            <a:off x="285992" y="1219688"/>
            <a:ext cx="10178808" cy="584775"/>
          </a:xfrm>
          <a:prstGeom prst="rect">
            <a:avLst/>
          </a:prstGeom>
          <a:noFill/>
        </p:spPr>
        <p:txBody>
          <a:bodyPr wrap="square" rtlCol="0">
            <a:spAutoFit/>
          </a:bodyPr>
          <a:lstStyle/>
          <a:p>
            <a:pPr algn="ctr"/>
            <a:r>
              <a:rPr lang="en-US" sz="3200" b="1" i="1" dirty="0">
                <a:solidFill>
                  <a:srgbClr val="2DA14C"/>
                </a:solidFill>
              </a:rPr>
              <a:t>Financing resilience is cheaper than financing recovery</a:t>
            </a:r>
          </a:p>
        </p:txBody>
      </p:sp>
      <p:sp>
        <p:nvSpPr>
          <p:cNvPr id="5" name="TextBox 4">
            <a:extLst>
              <a:ext uri="{FF2B5EF4-FFF2-40B4-BE49-F238E27FC236}">
                <a16:creationId xmlns:a16="http://schemas.microsoft.com/office/drawing/2014/main" id="{889CCDF2-DA1A-F86C-C74D-A8C50A0E87B2}"/>
              </a:ext>
            </a:extLst>
          </p:cNvPr>
          <p:cNvSpPr txBox="1"/>
          <p:nvPr/>
        </p:nvSpPr>
        <p:spPr>
          <a:xfrm>
            <a:off x="570472" y="3210334"/>
            <a:ext cx="4499368" cy="954107"/>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Measure to manage, then finance to implement.</a:t>
            </a:r>
            <a:endParaRPr lang="en-US" sz="2000" dirty="0">
              <a:ea typeface="Calibri"/>
              <a:cs typeface="Calibri"/>
            </a:endParaRPr>
          </a:p>
        </p:txBody>
      </p:sp>
      <p:sp>
        <p:nvSpPr>
          <p:cNvPr id="6" name="TextBox 5">
            <a:extLst>
              <a:ext uri="{FF2B5EF4-FFF2-40B4-BE49-F238E27FC236}">
                <a16:creationId xmlns:a16="http://schemas.microsoft.com/office/drawing/2014/main" id="{AD937629-139B-51ED-C26D-59B501128693}"/>
              </a:ext>
            </a:extLst>
          </p:cNvPr>
          <p:cNvSpPr txBox="1"/>
          <p:nvPr/>
        </p:nvSpPr>
        <p:spPr>
          <a:xfrm>
            <a:off x="5802872" y="3210334"/>
            <a:ext cx="4499368" cy="954107"/>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Bundle the urgent with the proactive.</a:t>
            </a:r>
            <a:endParaRPr lang="en-US" sz="2000" dirty="0">
              <a:ea typeface="Calibri"/>
              <a:cs typeface="Calibri"/>
            </a:endParaRPr>
          </a:p>
        </p:txBody>
      </p:sp>
      <p:sp>
        <p:nvSpPr>
          <p:cNvPr id="7" name="TextBox 6">
            <a:extLst>
              <a:ext uri="{FF2B5EF4-FFF2-40B4-BE49-F238E27FC236}">
                <a16:creationId xmlns:a16="http://schemas.microsoft.com/office/drawing/2014/main" id="{99407B74-E951-234E-4551-EF5F06DE83AD}"/>
              </a:ext>
            </a:extLst>
          </p:cNvPr>
          <p:cNvSpPr txBox="1"/>
          <p:nvPr/>
        </p:nvSpPr>
        <p:spPr>
          <a:xfrm>
            <a:off x="570472" y="5772969"/>
            <a:ext cx="4499368" cy="954107"/>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Community scale impact, sustained private capital.</a:t>
            </a:r>
            <a:endParaRPr lang="en-US" sz="2000" dirty="0">
              <a:ea typeface="Calibri"/>
              <a:cs typeface="Calibri"/>
            </a:endParaRPr>
          </a:p>
        </p:txBody>
      </p:sp>
      <p:sp>
        <p:nvSpPr>
          <p:cNvPr id="8" name="TextBox 7">
            <a:extLst>
              <a:ext uri="{FF2B5EF4-FFF2-40B4-BE49-F238E27FC236}">
                <a16:creationId xmlns:a16="http://schemas.microsoft.com/office/drawing/2014/main" id="{FA09E808-6499-1402-D2FE-FBDB2A31AABE}"/>
              </a:ext>
            </a:extLst>
          </p:cNvPr>
          <p:cNvSpPr txBox="1"/>
          <p:nvPr/>
        </p:nvSpPr>
        <p:spPr>
          <a:xfrm>
            <a:off x="5802872" y="4491652"/>
            <a:ext cx="4499368" cy="954107"/>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Unlock risk-adjusted returns with strategic investments.</a:t>
            </a:r>
            <a:endParaRPr lang="en-US" sz="2000" dirty="0">
              <a:ea typeface="Calibri"/>
              <a:cs typeface="Calibri"/>
            </a:endParaRPr>
          </a:p>
        </p:txBody>
      </p:sp>
      <p:sp>
        <p:nvSpPr>
          <p:cNvPr id="9" name="TextBox 8">
            <a:extLst>
              <a:ext uri="{FF2B5EF4-FFF2-40B4-BE49-F238E27FC236}">
                <a16:creationId xmlns:a16="http://schemas.microsoft.com/office/drawing/2014/main" id="{FB427124-EE53-8688-296D-EC96991217C6}"/>
              </a:ext>
            </a:extLst>
          </p:cNvPr>
          <p:cNvSpPr txBox="1"/>
          <p:nvPr/>
        </p:nvSpPr>
        <p:spPr>
          <a:xfrm>
            <a:off x="570472" y="4491652"/>
            <a:ext cx="4499368" cy="954107"/>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Design for value, not just compliance.</a:t>
            </a:r>
            <a:endParaRPr lang="en-US" sz="2000" dirty="0">
              <a:ea typeface="Calibri"/>
              <a:cs typeface="Calibri"/>
            </a:endParaRPr>
          </a:p>
        </p:txBody>
      </p:sp>
      <p:sp>
        <p:nvSpPr>
          <p:cNvPr id="11" name="TextBox 10">
            <a:extLst>
              <a:ext uri="{FF2B5EF4-FFF2-40B4-BE49-F238E27FC236}">
                <a16:creationId xmlns:a16="http://schemas.microsoft.com/office/drawing/2014/main" id="{753B6363-ACF2-A781-CE78-8490344FB8DA}"/>
              </a:ext>
            </a:extLst>
          </p:cNvPr>
          <p:cNvSpPr txBox="1"/>
          <p:nvPr/>
        </p:nvSpPr>
        <p:spPr>
          <a:xfrm>
            <a:off x="5802872" y="5772970"/>
            <a:ext cx="4499368" cy="954107"/>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Replication and scale with green banks.</a:t>
            </a:r>
            <a:endParaRPr lang="en-US" sz="2000" dirty="0">
              <a:ea typeface="Calibri"/>
              <a:cs typeface="Calibri"/>
            </a:endParaRPr>
          </a:p>
        </p:txBody>
      </p:sp>
      <p:sp>
        <p:nvSpPr>
          <p:cNvPr id="12" name="Arrow: Down 11">
            <a:extLst>
              <a:ext uri="{FF2B5EF4-FFF2-40B4-BE49-F238E27FC236}">
                <a16:creationId xmlns:a16="http://schemas.microsoft.com/office/drawing/2014/main" id="{98D38606-4B53-9916-5713-49DE76320CE4}"/>
              </a:ext>
            </a:extLst>
          </p:cNvPr>
          <p:cNvSpPr/>
          <p:nvPr/>
        </p:nvSpPr>
        <p:spPr>
          <a:xfrm>
            <a:off x="5069840" y="2069807"/>
            <a:ext cx="733032" cy="769441"/>
          </a:xfrm>
          <a:prstGeom prst="downArrow">
            <a:avLst/>
          </a:prstGeom>
          <a:noFill/>
          <a:ln w="57150">
            <a:solidFill>
              <a:srgbClr val="53B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14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05921EB4-21A0-664F-510D-3A3DFF652E2B}"/>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C77F2410-4941-A1A5-B2C7-8199FCF6A7EC}"/>
              </a:ext>
            </a:extLst>
          </p:cNvPr>
          <p:cNvPicPr>
            <a:picLocks noChangeAspect="1"/>
          </p:cNvPicPr>
          <p:nvPr/>
        </p:nvPicPr>
        <p:blipFill>
          <a:blip r:embed="rId3"/>
          <a:stretch>
            <a:fillRect/>
          </a:stretch>
        </p:blipFill>
        <p:spPr>
          <a:xfrm>
            <a:off x="10792484" y="0"/>
            <a:ext cx="1395984" cy="6858000"/>
          </a:xfrm>
          <a:prstGeom prst="rect">
            <a:avLst/>
          </a:prstGeom>
        </p:spPr>
      </p:pic>
      <p:graphicFrame>
        <p:nvGraphicFramePr>
          <p:cNvPr id="8" name="Table 7">
            <a:extLst>
              <a:ext uri="{FF2B5EF4-FFF2-40B4-BE49-F238E27FC236}">
                <a16:creationId xmlns:a16="http://schemas.microsoft.com/office/drawing/2014/main" id="{FD581631-AEB2-D7F1-9BCD-124B6A19587C}"/>
              </a:ext>
            </a:extLst>
          </p:cNvPr>
          <p:cNvGraphicFramePr>
            <a:graphicFrameLocks noGrp="1"/>
          </p:cNvGraphicFramePr>
          <p:nvPr>
            <p:extLst>
              <p:ext uri="{D42A27DB-BD31-4B8C-83A1-F6EECF244321}">
                <p14:modId xmlns:p14="http://schemas.microsoft.com/office/powerpoint/2010/main" val="43626159"/>
              </p:ext>
            </p:extLst>
          </p:nvPr>
        </p:nvGraphicFramePr>
        <p:xfrm>
          <a:off x="289380" y="1231957"/>
          <a:ext cx="10307496" cy="5573220"/>
        </p:xfrm>
        <a:graphic>
          <a:graphicData uri="http://schemas.openxmlformats.org/drawingml/2006/table">
            <a:tbl>
              <a:tblPr firstRow="1" bandRow="1">
                <a:tableStyleId>{5C22544A-7EE6-4342-B048-85BDC9FD1C3A}</a:tableStyleId>
              </a:tblPr>
              <a:tblGrid>
                <a:gridCol w="1539420">
                  <a:extLst>
                    <a:ext uri="{9D8B030D-6E8A-4147-A177-3AD203B41FA5}">
                      <a16:colId xmlns:a16="http://schemas.microsoft.com/office/drawing/2014/main" val="785714950"/>
                    </a:ext>
                  </a:extLst>
                </a:gridCol>
                <a:gridCol w="8768076">
                  <a:extLst>
                    <a:ext uri="{9D8B030D-6E8A-4147-A177-3AD203B41FA5}">
                      <a16:colId xmlns:a16="http://schemas.microsoft.com/office/drawing/2014/main" val="201748560"/>
                    </a:ext>
                  </a:extLst>
                </a:gridCol>
              </a:tblGrid>
              <a:tr h="486910">
                <a:tc gridSpan="2">
                  <a:txBody>
                    <a:bodyPr/>
                    <a:lstStyle/>
                    <a:p>
                      <a:pPr algn="ctr"/>
                      <a:r>
                        <a:rPr lang="en-US" dirty="0"/>
                        <a:t>Event Agenda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extLst>
                  <a:ext uri="{0D108BD9-81ED-4DB2-BD59-A6C34878D82A}">
                    <a16:rowId xmlns:a16="http://schemas.microsoft.com/office/drawing/2014/main" val="1367696579"/>
                  </a:ext>
                </a:extLst>
              </a:tr>
              <a:tr h="486910">
                <a:tc>
                  <a:txBody>
                    <a:bodyPr/>
                    <a:lstStyle/>
                    <a:p>
                      <a:r>
                        <a:rPr lang="en-US" dirty="0"/>
                        <a:t>8:30am</a:t>
                      </a:r>
                    </a:p>
                  </a:txBody>
                  <a:tcPr>
                    <a:lnL w="12700" cap="flat" cmpd="sng" algn="ctr">
                      <a:solidFill>
                        <a:schemeClr val="tx1"/>
                      </a:solidFill>
                      <a:prstDash val="solid"/>
                      <a:round/>
                      <a:headEnd type="none" w="med" len="med"/>
                      <a:tailEnd type="none" w="med" len="med"/>
                    </a:lnL>
                  </a:tcPr>
                </a:tc>
                <a:tc>
                  <a:txBody>
                    <a:bodyPr/>
                    <a:lstStyle/>
                    <a:p>
                      <a:pPr marL="0" indent="0">
                        <a:buFont typeface="Arial" panose="020B0604020202020204" pitchFamily="34" charset="0"/>
                        <a:buNone/>
                      </a:pPr>
                      <a:r>
                        <a:rPr lang="en-US" dirty="0"/>
                        <a:t>Breakfast and Networking</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45904785"/>
                  </a:ext>
                </a:extLst>
              </a:tr>
              <a:tr h="486910">
                <a:tc>
                  <a:txBody>
                    <a:bodyPr/>
                    <a:lstStyle/>
                    <a:p>
                      <a:r>
                        <a:rPr lang="en-US" dirty="0"/>
                        <a:t>9:00am</a:t>
                      </a:r>
                    </a:p>
                  </a:txBody>
                  <a:tcPr>
                    <a:lnL w="12700" cap="flat" cmpd="sng" algn="ctr">
                      <a:solidFill>
                        <a:schemeClr val="tx1"/>
                      </a:solidFill>
                      <a:prstDash val="solid"/>
                      <a:round/>
                      <a:headEnd type="none" w="med" len="med"/>
                      <a:tailEnd type="none" w="med" len="med"/>
                    </a:lnL>
                  </a:tcPr>
                </a:tc>
                <a:tc>
                  <a:txBody>
                    <a:bodyPr/>
                    <a:lstStyle/>
                    <a:p>
                      <a:pPr marL="0" indent="0">
                        <a:buFont typeface="Arial" panose="020B0604020202020204" pitchFamily="34" charset="0"/>
                        <a:buNone/>
                      </a:pPr>
                      <a:r>
                        <a:rPr lang="en-US" dirty="0"/>
                        <a:t>Opening Remarks and Event Objectives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32701849"/>
                  </a:ext>
                </a:extLst>
              </a:tr>
              <a:tr h="486910">
                <a:tc>
                  <a:txBody>
                    <a:bodyPr/>
                    <a:lstStyle/>
                    <a:p>
                      <a:r>
                        <a:rPr lang="en-US" dirty="0"/>
                        <a:t>9:10am</a:t>
                      </a:r>
                    </a:p>
                  </a:txBody>
                  <a:tcPr>
                    <a:lnL w="12700" cap="flat" cmpd="sng" algn="ctr">
                      <a:solidFill>
                        <a:schemeClr val="tx1"/>
                      </a:solidFill>
                      <a:prstDash val="solid"/>
                      <a:round/>
                      <a:headEnd type="none" w="med" len="med"/>
                      <a:tailEnd type="none" w="med" len="med"/>
                    </a:lnL>
                  </a:tcPr>
                </a:tc>
                <a:tc>
                  <a:txBody>
                    <a:bodyPr/>
                    <a:lstStyle/>
                    <a:p>
                      <a:pPr marL="0" indent="0">
                        <a:buFont typeface="Arial" panose="020B0604020202020204" pitchFamily="34" charset="0"/>
                        <a:buNone/>
                      </a:pPr>
                      <a:r>
                        <a:rPr lang="en-US" dirty="0"/>
                        <a:t>Panel Discussions</a:t>
                      </a:r>
                    </a:p>
                    <a:p>
                      <a:pPr marL="285750" indent="-285750">
                        <a:buFont typeface="Arial" panose="020B0604020202020204" pitchFamily="34" charset="0"/>
                        <a:buChar char="•"/>
                      </a:pPr>
                      <a:r>
                        <a:rPr lang="en-US" dirty="0"/>
                        <a:t>Protecting the Path to Net Zero and the Resilience Dedicated Fund</a:t>
                      </a:r>
                    </a:p>
                    <a:p>
                      <a:pPr marL="285750" indent="-285750">
                        <a:buFont typeface="Arial" panose="020B0604020202020204" pitchFamily="34" charset="0"/>
                        <a:buChar char="•"/>
                      </a:pPr>
                      <a:r>
                        <a:rPr lang="en-US" dirty="0"/>
                        <a:t>Investor and Partner Perspectives</a:t>
                      </a:r>
                    </a:p>
                    <a:p>
                      <a:pPr marL="285750" indent="-285750">
                        <a:buFont typeface="Arial" panose="020B0604020202020204" pitchFamily="34" charset="0"/>
                        <a:buChar char="•"/>
                      </a:pPr>
                      <a:r>
                        <a:rPr lang="en-US" dirty="0"/>
                        <a:t>Technical Assistance Magic</a:t>
                      </a:r>
                    </a:p>
                    <a:p>
                      <a:pPr marL="285750" indent="-285750">
                        <a:buFont typeface="Arial" panose="020B0604020202020204" pitchFamily="34" charset="0"/>
                        <a:buChar char="•"/>
                      </a:pPr>
                      <a:r>
                        <a:rPr lang="en-US" dirty="0"/>
                        <a:t>Investor and Borrower Discovery Q&amp;A</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2202833"/>
                  </a:ext>
                </a:extLst>
              </a:tr>
              <a:tr h="486910">
                <a:tc>
                  <a:txBody>
                    <a:bodyPr/>
                    <a:lstStyle/>
                    <a:p>
                      <a:r>
                        <a:rPr lang="en-US" dirty="0"/>
                        <a:t>10:35am</a:t>
                      </a:r>
                    </a:p>
                  </a:txBody>
                  <a:tcPr>
                    <a:lnL w="12700" cap="flat" cmpd="sng" algn="ctr">
                      <a:solidFill>
                        <a:schemeClr val="tx1"/>
                      </a:solidFill>
                      <a:prstDash val="solid"/>
                      <a:round/>
                      <a:headEnd type="none" w="med" len="med"/>
                      <a:tailEnd type="none" w="med" len="med"/>
                    </a:lnL>
                  </a:tcPr>
                </a:tc>
                <a:tc>
                  <a:txBody>
                    <a:bodyPr/>
                    <a:lstStyle/>
                    <a:p>
                      <a:r>
                        <a:rPr lang="en-US" dirty="0"/>
                        <a:t>BREAK</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62657187"/>
                  </a:ext>
                </a:extLst>
              </a:tr>
              <a:tr h="486910">
                <a:tc>
                  <a:txBody>
                    <a:bodyPr/>
                    <a:lstStyle/>
                    <a:p>
                      <a:r>
                        <a:rPr lang="en-US" dirty="0"/>
                        <a:t>10:45am</a:t>
                      </a:r>
                    </a:p>
                  </a:txBody>
                  <a:tcPr>
                    <a:lnL w="12700" cap="flat" cmpd="sng" algn="ctr">
                      <a:solidFill>
                        <a:schemeClr val="tx1"/>
                      </a:solidFill>
                      <a:prstDash val="solid"/>
                      <a:round/>
                      <a:headEnd type="none" w="med" len="med"/>
                      <a:tailEnd type="none" w="med" len="med"/>
                    </a:lnL>
                  </a:tcPr>
                </a:tc>
                <a:tc>
                  <a:txBody>
                    <a:bodyPr/>
                    <a:lstStyle/>
                    <a:p>
                      <a:r>
                        <a:rPr lang="en-US" dirty="0"/>
                        <a:t>Breakout Discussions on Saling and Replication</a:t>
                      </a:r>
                    </a:p>
                    <a:p>
                      <a:pPr marL="285750" indent="-285750">
                        <a:buFont typeface="Arial" panose="020B0604020202020204" pitchFamily="34" charset="0"/>
                        <a:buChar char="•"/>
                      </a:pPr>
                      <a:r>
                        <a:rPr lang="en-US" dirty="0"/>
                        <a:t>Investors and Philanthropy</a:t>
                      </a:r>
                    </a:p>
                    <a:p>
                      <a:pPr marL="285750" indent="-285750">
                        <a:buFont typeface="Arial" panose="020B0604020202020204" pitchFamily="34" charset="0"/>
                        <a:buChar char="•"/>
                      </a:pPr>
                      <a:r>
                        <a:rPr lang="en-US" dirty="0"/>
                        <a:t>Property Owners and Developers</a:t>
                      </a:r>
                    </a:p>
                    <a:p>
                      <a:pPr marL="285750" indent="-285750">
                        <a:buFont typeface="Arial" panose="020B0604020202020204" pitchFamily="34" charset="0"/>
                        <a:buChar char="•"/>
                      </a:pPr>
                      <a:r>
                        <a:rPr lang="en-US" dirty="0"/>
                        <a:t>Technical Assistance Providers and Contractors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54804191"/>
                  </a:ext>
                </a:extLst>
              </a:tr>
              <a:tr h="486910">
                <a:tc>
                  <a:txBody>
                    <a:bodyPr/>
                    <a:lstStyle/>
                    <a:p>
                      <a:r>
                        <a:rPr lang="en-US" dirty="0"/>
                        <a:t>11:30am</a:t>
                      </a:r>
                    </a:p>
                  </a:txBody>
                  <a:tcPr>
                    <a:lnL w="12700" cap="flat" cmpd="sng" algn="ctr">
                      <a:solidFill>
                        <a:schemeClr val="tx1"/>
                      </a:solidFill>
                      <a:prstDash val="solid"/>
                      <a:round/>
                      <a:headEnd type="none" w="med" len="med"/>
                      <a:tailEnd type="none" w="med" len="med"/>
                    </a:lnL>
                  </a:tcPr>
                </a:tc>
                <a:tc>
                  <a:txBody>
                    <a:bodyPr/>
                    <a:lstStyle/>
                    <a:p>
                      <a:r>
                        <a:rPr lang="en-US" dirty="0"/>
                        <a:t>Report-Out and Next Steps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44760654"/>
                  </a:ext>
                </a:extLst>
              </a:tr>
              <a:tr h="486910">
                <a:tc>
                  <a:txBody>
                    <a:bodyPr/>
                    <a:lstStyle/>
                    <a:p>
                      <a:r>
                        <a:rPr lang="en-US" dirty="0"/>
                        <a:t>12:00am</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Closing Remarks and Additional Networking</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2437338"/>
                  </a:ext>
                </a:extLst>
              </a:tr>
            </a:tbl>
          </a:graphicData>
        </a:graphic>
      </p:graphicFrame>
      <p:sp>
        <p:nvSpPr>
          <p:cNvPr id="9" name="TextBox 8">
            <a:extLst>
              <a:ext uri="{FF2B5EF4-FFF2-40B4-BE49-F238E27FC236}">
                <a16:creationId xmlns:a16="http://schemas.microsoft.com/office/drawing/2014/main" id="{835DA145-1FEB-A7DE-5060-D7245FD864A8}"/>
              </a:ext>
            </a:extLst>
          </p:cNvPr>
          <p:cNvSpPr txBox="1"/>
          <p:nvPr/>
        </p:nvSpPr>
        <p:spPr>
          <a:xfrm>
            <a:off x="285992" y="184903"/>
            <a:ext cx="46517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ea typeface="Calibri"/>
                <a:cs typeface="Calibri"/>
              </a:rPr>
              <a:t>Event Agenda</a:t>
            </a:r>
          </a:p>
        </p:txBody>
      </p:sp>
    </p:spTree>
    <p:extLst>
      <p:ext uri="{BB962C8B-B14F-4D97-AF65-F5344CB8AC3E}">
        <p14:creationId xmlns:p14="http://schemas.microsoft.com/office/powerpoint/2010/main" val="115767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427DECAA-01F0-CAF7-6C3A-21D8E1F6C170}"/>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61F030C0-98D2-461D-7F79-26D94C4B39CF}"/>
              </a:ext>
            </a:extLst>
          </p:cNvPr>
          <p:cNvPicPr>
            <a:picLocks noChangeAspect="1"/>
          </p:cNvPicPr>
          <p:nvPr/>
        </p:nvPicPr>
        <p:blipFill>
          <a:blip r:embed="rId3"/>
          <a:stretch>
            <a:fillRect/>
          </a:stretch>
        </p:blipFill>
        <p:spPr>
          <a:xfrm>
            <a:off x="10792484" y="0"/>
            <a:ext cx="1395984" cy="6858000"/>
          </a:xfrm>
          <a:prstGeom prst="rect">
            <a:avLst/>
          </a:prstGeom>
        </p:spPr>
      </p:pic>
      <p:pic>
        <p:nvPicPr>
          <p:cNvPr id="2" name="Picture 1" descr="A white sign with different colored text&#10;&#10;AI-generated content may be incorrect.">
            <a:extLst>
              <a:ext uri="{FF2B5EF4-FFF2-40B4-BE49-F238E27FC236}">
                <a16:creationId xmlns:a16="http://schemas.microsoft.com/office/drawing/2014/main" id="{F79DE728-CADA-3320-2335-DF892EB1C6DB}"/>
              </a:ext>
            </a:extLst>
          </p:cNvPr>
          <p:cNvPicPr>
            <a:picLocks noChangeAspect="1"/>
          </p:cNvPicPr>
          <p:nvPr/>
        </p:nvPicPr>
        <p:blipFill>
          <a:blip r:embed="rId4"/>
          <a:stretch>
            <a:fillRect/>
          </a:stretch>
        </p:blipFill>
        <p:spPr>
          <a:xfrm>
            <a:off x="1122316" y="188546"/>
            <a:ext cx="8821119" cy="4404102"/>
          </a:xfrm>
          <a:prstGeom prst="rect">
            <a:avLst/>
          </a:prstGeom>
        </p:spPr>
      </p:pic>
      <p:sp>
        <p:nvSpPr>
          <p:cNvPr id="4" name="TextBox 3">
            <a:extLst>
              <a:ext uri="{FF2B5EF4-FFF2-40B4-BE49-F238E27FC236}">
                <a16:creationId xmlns:a16="http://schemas.microsoft.com/office/drawing/2014/main" id="{78E49613-7383-5163-BDB3-6D256D385F2A}"/>
              </a:ext>
            </a:extLst>
          </p:cNvPr>
          <p:cNvSpPr txBox="1"/>
          <p:nvPr/>
        </p:nvSpPr>
        <p:spPr>
          <a:xfrm>
            <a:off x="357111" y="4968568"/>
            <a:ext cx="1035152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ea typeface="Calibri"/>
                <a:cs typeface="Calibri"/>
              </a:rPr>
              <a:t>Protecting the Path to Net Zero and the Resilience Dedicated Fund</a:t>
            </a:r>
          </a:p>
        </p:txBody>
      </p:sp>
    </p:spTree>
    <p:extLst>
      <p:ext uri="{BB962C8B-B14F-4D97-AF65-F5344CB8AC3E}">
        <p14:creationId xmlns:p14="http://schemas.microsoft.com/office/powerpoint/2010/main" val="332549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36DF2D8D-D6B3-E06C-1AF1-ABB9705FF967}"/>
            </a:ext>
          </a:extLst>
        </p:cNvPr>
        <p:cNvGrpSpPr/>
        <p:nvPr/>
      </p:nvGrpSpPr>
      <p:grpSpPr>
        <a:xfrm>
          <a:off x="0" y="0"/>
          <a:ext cx="0" cy="0"/>
          <a:chOff x="0" y="0"/>
          <a:chExt cx="0" cy="0"/>
        </a:xfrm>
      </p:grpSpPr>
      <p:pic>
        <p:nvPicPr>
          <p:cNvPr id="3" name="Picture 2" descr="A blue and yellow rectangle with green stripes&#10;&#10;AI-generated content may be incorrect.">
            <a:extLst>
              <a:ext uri="{FF2B5EF4-FFF2-40B4-BE49-F238E27FC236}">
                <a16:creationId xmlns:a16="http://schemas.microsoft.com/office/drawing/2014/main" id="{CCAC4CC0-B8CD-8F4F-5155-F61ED573639B}"/>
              </a:ext>
            </a:extLst>
          </p:cNvPr>
          <p:cNvPicPr>
            <a:picLocks noChangeAspect="1"/>
          </p:cNvPicPr>
          <p:nvPr/>
        </p:nvPicPr>
        <p:blipFill>
          <a:blip r:embed="rId3"/>
          <a:stretch>
            <a:fillRect/>
          </a:stretch>
        </p:blipFill>
        <p:spPr>
          <a:xfrm>
            <a:off x="10792484" y="0"/>
            <a:ext cx="1395984" cy="6858000"/>
          </a:xfrm>
          <a:prstGeom prst="rect">
            <a:avLst/>
          </a:prstGeom>
        </p:spPr>
      </p:pic>
      <p:sp>
        <p:nvSpPr>
          <p:cNvPr id="10" name="TextBox 9">
            <a:extLst>
              <a:ext uri="{FF2B5EF4-FFF2-40B4-BE49-F238E27FC236}">
                <a16:creationId xmlns:a16="http://schemas.microsoft.com/office/drawing/2014/main" id="{8732FA19-A0BA-0428-D74D-CC13EFEDE087}"/>
              </a:ext>
            </a:extLst>
          </p:cNvPr>
          <p:cNvSpPr txBox="1"/>
          <p:nvPr/>
        </p:nvSpPr>
        <p:spPr>
          <a:xfrm>
            <a:off x="2889556" y="736195"/>
            <a:ext cx="5449989" cy="2143450"/>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Shalini </a:t>
            </a:r>
            <a:r>
              <a:rPr lang="en-US" sz="1200" b="1" err="1">
                <a:ea typeface="+mn-lt"/>
                <a:cs typeface="+mn-lt"/>
              </a:rPr>
              <a:t>Vajjhala</a:t>
            </a:r>
            <a:r>
              <a:rPr lang="en-US" sz="1200">
                <a:ea typeface="+mn-lt"/>
                <a:cs typeface="+mn-lt"/>
              </a:rPr>
              <a:t> is the Executive Director of PRE Collective and a nationally recognized infrastructure and climate resilience expert with more than 20 years of experience designing, funding, and financing community-centered resilient infrastructure solutions. Over the last decade, she founded and led the design firm </a:t>
            </a:r>
            <a:r>
              <a:rPr lang="en-US" sz="1200" err="1">
                <a:ea typeface="+mn-lt"/>
                <a:cs typeface="+mn-lt"/>
              </a:rPr>
              <a:t>re:focus</a:t>
            </a:r>
            <a:r>
              <a:rPr lang="en-US" sz="1200">
                <a:ea typeface="+mn-lt"/>
                <a:cs typeface="+mn-lt"/>
              </a:rPr>
              <a:t> partners, and previously, she held multiple positions in the Obama Administration at the US EPA and the White House Council on Environmental Quality.  </a:t>
            </a:r>
            <a:endParaRPr lang="en-US" sz="1200">
              <a:ea typeface="Calibri" panose="020F0502020204030204"/>
              <a:cs typeface="Calibri" panose="020F0502020204030204"/>
            </a:endParaRPr>
          </a:p>
          <a:p>
            <a:endParaRPr lang="en-US" sz="1200">
              <a:ea typeface="Calibri" panose="020F0502020204030204"/>
              <a:cs typeface="Calibri" panose="020F0502020204030204"/>
            </a:endParaRPr>
          </a:p>
          <a:p>
            <a:r>
              <a:rPr lang="en-US" sz="1200">
                <a:ea typeface="+mn-lt"/>
                <a:cs typeface="+mn-lt"/>
              </a:rPr>
              <a:t>Shalini holds a </a:t>
            </a:r>
            <a:r>
              <a:rPr lang="en-US" sz="1200" err="1">
                <a:ea typeface="+mn-lt"/>
                <a:cs typeface="+mn-lt"/>
              </a:rPr>
              <a:t>B.Arch</a:t>
            </a:r>
            <a:r>
              <a:rPr lang="en-US" sz="1200">
                <a:ea typeface="+mn-lt"/>
                <a:cs typeface="+mn-lt"/>
              </a:rPr>
              <a:t> in Architecture and Ph.D. in Engineering and Public Policy from Carnegie Mellon University.</a:t>
            </a:r>
            <a:endParaRPr lang="en-US" sz="1200">
              <a:ea typeface="Calibri"/>
              <a:cs typeface="Calibri"/>
            </a:endParaRPr>
          </a:p>
          <a:p>
            <a:pPr algn="l"/>
            <a:endParaRPr lang="en-US" sz="1200">
              <a:ea typeface="Calibri"/>
              <a:cs typeface="Calibri"/>
            </a:endParaRPr>
          </a:p>
        </p:txBody>
      </p:sp>
      <p:pic>
        <p:nvPicPr>
          <p:cNvPr id="2" name="Picture 1" descr="Medium shot of a person smiling&#10;&#10;AI-generated content may be incorrect.">
            <a:extLst>
              <a:ext uri="{FF2B5EF4-FFF2-40B4-BE49-F238E27FC236}">
                <a16:creationId xmlns:a16="http://schemas.microsoft.com/office/drawing/2014/main" id="{5255C6B9-F1FA-3FB7-C019-7861CEBB8EC3}"/>
              </a:ext>
            </a:extLst>
          </p:cNvPr>
          <p:cNvPicPr>
            <a:picLocks noChangeAspect="1"/>
          </p:cNvPicPr>
          <p:nvPr/>
        </p:nvPicPr>
        <p:blipFill>
          <a:blip r:embed="rId4"/>
          <a:stretch>
            <a:fillRect/>
          </a:stretch>
        </p:blipFill>
        <p:spPr>
          <a:xfrm>
            <a:off x="708600" y="732613"/>
            <a:ext cx="1849812" cy="2269663"/>
          </a:xfrm>
          <a:prstGeom prst="ellipse">
            <a:avLst/>
          </a:prstGeom>
          <a:ln>
            <a:noFill/>
          </a:ln>
          <a:effectLst>
            <a:softEdge rad="112500"/>
          </a:effectLst>
        </p:spPr>
      </p:pic>
      <p:pic>
        <p:nvPicPr>
          <p:cNvPr id="5" name="Picture 4" descr="A person sitting on a couch&#10;&#10;AI-generated content may be incorrect.">
            <a:extLst>
              <a:ext uri="{FF2B5EF4-FFF2-40B4-BE49-F238E27FC236}">
                <a16:creationId xmlns:a16="http://schemas.microsoft.com/office/drawing/2014/main" id="{F89CEB22-AAE2-12EA-3159-4AB0FE4FE3DE}"/>
              </a:ext>
            </a:extLst>
          </p:cNvPr>
          <p:cNvPicPr>
            <a:picLocks noChangeAspect="1"/>
          </p:cNvPicPr>
          <p:nvPr/>
        </p:nvPicPr>
        <p:blipFill>
          <a:blip r:embed="rId5"/>
          <a:stretch>
            <a:fillRect/>
          </a:stretch>
        </p:blipFill>
        <p:spPr>
          <a:xfrm>
            <a:off x="534034" y="3660178"/>
            <a:ext cx="2158365" cy="2270125"/>
          </a:xfrm>
          <a:prstGeom prst="ellipse">
            <a:avLst/>
          </a:prstGeom>
          <a:ln>
            <a:noFill/>
          </a:ln>
          <a:effectLst>
            <a:softEdge rad="112500"/>
          </a:effectLst>
        </p:spPr>
      </p:pic>
      <p:sp>
        <p:nvSpPr>
          <p:cNvPr id="6" name="TextBox 5">
            <a:extLst>
              <a:ext uri="{FF2B5EF4-FFF2-40B4-BE49-F238E27FC236}">
                <a16:creationId xmlns:a16="http://schemas.microsoft.com/office/drawing/2014/main" id="{334DD871-518B-14DC-DE9F-E157E55A37F4}"/>
              </a:ext>
            </a:extLst>
          </p:cNvPr>
          <p:cNvSpPr txBox="1"/>
          <p:nvPr/>
        </p:nvSpPr>
        <p:spPr>
          <a:xfrm>
            <a:off x="2887876" y="3699389"/>
            <a:ext cx="5445993" cy="2326253"/>
          </a:xfrm>
          <a:prstGeom prst="rect">
            <a:avLst/>
          </a:prstGeom>
          <a:noFill/>
          <a:ln w="28575">
            <a:solidFill>
              <a:srgbClr val="2DA14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Segoe UI"/>
              </a:rPr>
              <a:t>Laura Mondragon</a:t>
            </a:r>
            <a:r>
              <a:rPr lang="en-US" sz="1200">
                <a:cs typeface="Segoe UI"/>
              </a:rPr>
              <a:t> is the Sr. Director of Climate Resilience and Adaptation at the Montgomery County Green Bank. She leads the Bank’s flagship resilience financing program, Protecting the Path to Net-Zero (PPNZ), a pioneering initiative shifting climate resilience financing from reactive, grant-dependent models to proactive, investment-driven approaches. ​</a:t>
            </a:r>
            <a:endParaRPr lang="en-US" sz="1200">
              <a:ea typeface="Calibri"/>
              <a:cs typeface="Segoe UI"/>
            </a:endParaRPr>
          </a:p>
          <a:p>
            <a:r>
              <a:rPr lang="en-US" sz="1200">
                <a:cs typeface="Segoe UI"/>
              </a:rPr>
              <a:t>​</a:t>
            </a:r>
            <a:endParaRPr lang="en-US" sz="1200">
              <a:ea typeface="Calibri"/>
              <a:cs typeface="Segoe UI"/>
            </a:endParaRPr>
          </a:p>
          <a:p>
            <a:r>
              <a:rPr lang="en-US" sz="1200">
                <a:cs typeface="Segoe UI"/>
              </a:rPr>
              <a:t>Laura has career experience working at the international level with financial institutions across Latin America, supporting their transition toward net-zero business models. She managed a climate risk management technical assistance program, contributed to the design of regional green bond initiatives, and collaborated with global climate funds and donors. Originally from Colombia, Laura has lived in Montgomery County for many years with her husband and four children.</a:t>
            </a:r>
            <a:endParaRPr lang="en-US" sz="1200">
              <a:ea typeface="Calibri"/>
              <a:cs typeface="Segoe UI"/>
            </a:endParaRPr>
          </a:p>
        </p:txBody>
      </p:sp>
      <p:pic>
        <p:nvPicPr>
          <p:cNvPr id="7" name="Picture 6" descr="A black background with blue green and yellow text&#10;&#10;AI-generated content may be incorrect.">
            <a:extLst>
              <a:ext uri="{FF2B5EF4-FFF2-40B4-BE49-F238E27FC236}">
                <a16:creationId xmlns:a16="http://schemas.microsoft.com/office/drawing/2014/main" id="{21434E23-51D4-DBBB-7AA1-C7E8118AC1C1}"/>
              </a:ext>
            </a:extLst>
          </p:cNvPr>
          <p:cNvPicPr>
            <a:picLocks noChangeAspect="1"/>
          </p:cNvPicPr>
          <p:nvPr/>
        </p:nvPicPr>
        <p:blipFill>
          <a:blip r:embed="rId6"/>
          <a:stretch>
            <a:fillRect/>
          </a:stretch>
        </p:blipFill>
        <p:spPr>
          <a:xfrm>
            <a:off x="8799372" y="3964915"/>
            <a:ext cx="1223645" cy="1488440"/>
          </a:xfrm>
          <a:prstGeom prst="rect">
            <a:avLst/>
          </a:prstGeom>
        </p:spPr>
      </p:pic>
      <p:pic>
        <p:nvPicPr>
          <p:cNvPr id="4" name="Picture 3" descr="A logo with red text&#10;&#10;AI-generated content may be incorrect.">
            <a:extLst>
              <a:ext uri="{FF2B5EF4-FFF2-40B4-BE49-F238E27FC236}">
                <a16:creationId xmlns:a16="http://schemas.microsoft.com/office/drawing/2014/main" id="{D9A62405-07B2-71F5-657E-67CBF005E9F3}"/>
              </a:ext>
            </a:extLst>
          </p:cNvPr>
          <p:cNvPicPr>
            <a:picLocks noChangeAspect="1"/>
          </p:cNvPicPr>
          <p:nvPr/>
        </p:nvPicPr>
        <p:blipFill>
          <a:blip r:embed="rId7"/>
          <a:stretch>
            <a:fillRect/>
          </a:stretch>
        </p:blipFill>
        <p:spPr>
          <a:xfrm>
            <a:off x="8420982" y="1173719"/>
            <a:ext cx="2127250" cy="1111250"/>
          </a:xfrm>
          <a:prstGeom prst="rect">
            <a:avLst/>
          </a:prstGeom>
        </p:spPr>
      </p:pic>
    </p:spTree>
    <p:extLst>
      <p:ext uri="{BB962C8B-B14F-4D97-AF65-F5344CB8AC3E}">
        <p14:creationId xmlns:p14="http://schemas.microsoft.com/office/powerpoint/2010/main" val="89904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a:extLst>
            <a:ext uri="{FF2B5EF4-FFF2-40B4-BE49-F238E27FC236}">
              <a16:creationId xmlns:a16="http://schemas.microsoft.com/office/drawing/2014/main" id="{7D273D15-0EAC-F4ED-A143-DBF2E244036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C0E4F25-94B0-3168-29F8-8E481486420B}"/>
              </a:ext>
            </a:extLst>
          </p:cNvPr>
          <p:cNvSpPr txBox="1">
            <a:spLocks/>
          </p:cNvSpPr>
          <p:nvPr/>
        </p:nvSpPr>
        <p:spPr>
          <a:xfrm>
            <a:off x="838200" y="556995"/>
            <a:ext cx="10515600" cy="11336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600" b="1" kern="1200">
                <a:solidFill>
                  <a:schemeClr val="tx1"/>
                </a:solidFill>
                <a:latin typeface="+mj-lt"/>
                <a:ea typeface="+mj-ea"/>
                <a:cs typeface="+mj-cs"/>
              </a:rPr>
              <a:t>Resilience Dedicated Fund: Mechanism of Innovation</a:t>
            </a:r>
          </a:p>
        </p:txBody>
      </p:sp>
      <p:pic>
        <p:nvPicPr>
          <p:cNvPr id="3" name="Picture 2" descr="A blue and yellow rectangle with green stripes&#10;&#10;AI-generated content may be incorrect.">
            <a:extLst>
              <a:ext uri="{FF2B5EF4-FFF2-40B4-BE49-F238E27FC236}">
                <a16:creationId xmlns:a16="http://schemas.microsoft.com/office/drawing/2014/main" id="{5D74C430-9B67-6AA3-9E91-4662CE8D9A3D}"/>
              </a:ext>
            </a:extLst>
          </p:cNvPr>
          <p:cNvPicPr>
            <a:picLocks noChangeAspect="1"/>
          </p:cNvPicPr>
          <p:nvPr/>
        </p:nvPicPr>
        <p:blipFill>
          <a:blip r:embed="rId3"/>
          <a:stretch>
            <a:fillRect/>
          </a:stretch>
        </p:blipFill>
        <p:spPr>
          <a:xfrm>
            <a:off x="10792484" y="0"/>
            <a:ext cx="1395984" cy="6858000"/>
          </a:xfrm>
          <a:prstGeom prst="rect">
            <a:avLst/>
          </a:prstGeom>
        </p:spPr>
      </p:pic>
      <p:graphicFrame>
        <p:nvGraphicFramePr>
          <p:cNvPr id="13" name="Content Placeholder 2">
            <a:extLst>
              <a:ext uri="{FF2B5EF4-FFF2-40B4-BE49-F238E27FC236}">
                <a16:creationId xmlns:a16="http://schemas.microsoft.com/office/drawing/2014/main" id="{2942B9FF-9A7D-4EA0-8FBB-F641617F0F98}"/>
              </a:ext>
            </a:extLst>
          </p:cNvPr>
          <p:cNvGraphicFramePr>
            <a:graphicFrameLocks/>
          </p:cNvGraphicFramePr>
          <p:nvPr>
            <p:extLst>
              <p:ext uri="{D42A27DB-BD31-4B8C-83A1-F6EECF244321}">
                <p14:modId xmlns:p14="http://schemas.microsoft.com/office/powerpoint/2010/main" val="1195227376"/>
              </p:ext>
            </p:extLst>
          </p:nvPr>
        </p:nvGraphicFramePr>
        <p:xfrm>
          <a:off x="461010" y="1690688"/>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0718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7ED130-C608-07DD-39B7-8F72A8DBCF50}"/>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1">
            <a:extLst>
              <a:ext uri="{FF2B5EF4-FFF2-40B4-BE49-F238E27FC236}">
                <a16:creationId xmlns:a16="http://schemas.microsoft.com/office/drawing/2014/main" id="{A5C92A48-850F-1E31-0113-247A8D17F1D8}"/>
              </a:ext>
            </a:extLst>
          </p:cNvPr>
          <p:cNvSpPr txBox="1"/>
          <p:nvPr/>
        </p:nvSpPr>
        <p:spPr>
          <a:xfrm>
            <a:off x="804672" y="2421682"/>
            <a:ext cx="4977578" cy="36392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b="1" i="1" dirty="0">
                <a:solidFill>
                  <a:schemeClr val="tx2"/>
                </a:solidFill>
              </a:rPr>
              <a:t>Structure Breakdown of the Dedicated Fund</a:t>
            </a:r>
          </a:p>
          <a:p>
            <a:pPr indent="-228600">
              <a:lnSpc>
                <a:spcPct val="90000"/>
              </a:lnSpc>
              <a:spcAft>
                <a:spcPts val="600"/>
              </a:spcAft>
              <a:buFont typeface="Arial" panose="020B0604020202020204" pitchFamily="34" charset="0"/>
              <a:buChar char="•"/>
            </a:pPr>
            <a:endParaRPr lang="en-US" dirty="0">
              <a:solidFill>
                <a:schemeClr val="tx2"/>
              </a:solidFill>
            </a:endParaRPr>
          </a:p>
          <a:p>
            <a:pPr marL="342900" indent="-228600">
              <a:lnSpc>
                <a:spcPct val="90000"/>
              </a:lnSpc>
              <a:spcAft>
                <a:spcPts val="600"/>
              </a:spcAft>
              <a:buFont typeface="Arial" panose="020B0604020202020204" pitchFamily="34" charset="0"/>
              <a:buChar char="•"/>
            </a:pPr>
            <a:r>
              <a:rPr lang="en-US" b="1" u="sng" dirty="0">
                <a:solidFill>
                  <a:schemeClr val="tx2"/>
                </a:solidFill>
              </a:rPr>
              <a:t>Loan Amounts</a:t>
            </a:r>
            <a:r>
              <a:rPr lang="en-US" dirty="0">
                <a:solidFill>
                  <a:schemeClr val="tx2"/>
                </a:solidFill>
              </a:rPr>
              <a:t>: $3M to 5M</a:t>
            </a:r>
          </a:p>
          <a:p>
            <a:pPr marL="342900" indent="-228600">
              <a:lnSpc>
                <a:spcPct val="90000"/>
              </a:lnSpc>
              <a:spcAft>
                <a:spcPts val="600"/>
              </a:spcAft>
              <a:buFont typeface="Arial" panose="020B0604020202020204" pitchFamily="34" charset="0"/>
              <a:buChar char="•"/>
            </a:pPr>
            <a:r>
              <a:rPr lang="en-US" b="1" u="sng" dirty="0">
                <a:solidFill>
                  <a:schemeClr val="tx2"/>
                </a:solidFill>
              </a:rPr>
              <a:t>Rate</a:t>
            </a:r>
            <a:r>
              <a:rPr lang="en-US" dirty="0">
                <a:solidFill>
                  <a:schemeClr val="tx2"/>
                </a:solidFill>
              </a:rPr>
              <a:t>: 2.5 to 9% fixed, with lower rates for highest-impact projects; monthly interest-only payments.</a:t>
            </a:r>
          </a:p>
          <a:p>
            <a:pPr marL="342900" indent="-228600">
              <a:lnSpc>
                <a:spcPct val="90000"/>
              </a:lnSpc>
              <a:spcAft>
                <a:spcPts val="600"/>
              </a:spcAft>
              <a:buFont typeface="Arial" panose="020B0604020202020204" pitchFamily="34" charset="0"/>
              <a:buChar char="•"/>
            </a:pPr>
            <a:r>
              <a:rPr lang="en-US" b="1" u="sng" dirty="0">
                <a:solidFill>
                  <a:schemeClr val="tx2"/>
                </a:solidFill>
              </a:rPr>
              <a:t>Term</a:t>
            </a:r>
            <a:r>
              <a:rPr lang="en-US" dirty="0">
                <a:solidFill>
                  <a:schemeClr val="tx2"/>
                </a:solidFill>
              </a:rPr>
              <a:t>: 3 years, extendable</a:t>
            </a:r>
          </a:p>
          <a:p>
            <a:pPr marL="342900" indent="-228600">
              <a:lnSpc>
                <a:spcPct val="90000"/>
              </a:lnSpc>
              <a:spcAft>
                <a:spcPts val="600"/>
              </a:spcAft>
              <a:buFont typeface="Arial" panose="020B0604020202020204" pitchFamily="34" charset="0"/>
              <a:buChar char="•"/>
            </a:pPr>
            <a:r>
              <a:rPr lang="en-US" b="1" u="sng" dirty="0">
                <a:solidFill>
                  <a:schemeClr val="tx2"/>
                </a:solidFill>
              </a:rPr>
              <a:t>Collateral</a:t>
            </a:r>
            <a:r>
              <a:rPr lang="en-US" dirty="0">
                <a:solidFill>
                  <a:schemeClr val="tx2"/>
                </a:solidFill>
              </a:rPr>
              <a:t>: Assessed by borrower</a:t>
            </a:r>
          </a:p>
          <a:p>
            <a:pPr marL="342900" indent="-228600">
              <a:lnSpc>
                <a:spcPct val="90000"/>
              </a:lnSpc>
              <a:spcAft>
                <a:spcPts val="600"/>
              </a:spcAft>
              <a:buFont typeface="Arial" panose="020B0604020202020204" pitchFamily="34" charset="0"/>
              <a:buChar char="•"/>
            </a:pPr>
            <a:r>
              <a:rPr lang="en-US" b="1" u="sng" dirty="0">
                <a:solidFill>
                  <a:schemeClr val="tx2"/>
                </a:solidFill>
              </a:rPr>
              <a:t>Repayment</a:t>
            </a:r>
            <a:r>
              <a:rPr lang="en-US" dirty="0">
                <a:solidFill>
                  <a:schemeClr val="tx2"/>
                </a:solidFill>
              </a:rPr>
              <a:t>: Revolving → multiplies impact</a:t>
            </a:r>
          </a:p>
          <a:p>
            <a:pPr indent="-228600">
              <a:lnSpc>
                <a:spcPct val="90000"/>
              </a:lnSpc>
              <a:spcAft>
                <a:spcPts val="600"/>
              </a:spcAft>
              <a:buFont typeface="Arial" panose="020B0604020202020204" pitchFamily="34" charset="0"/>
              <a:buChar char="•"/>
            </a:pPr>
            <a:endParaRPr lang="en-US" dirty="0">
              <a:solidFill>
                <a:schemeClr val="tx2"/>
              </a:solidFill>
            </a:endParaRPr>
          </a:p>
          <a:p>
            <a:pPr marL="285750" indent="-228600">
              <a:lnSpc>
                <a:spcPct val="90000"/>
              </a:lnSpc>
              <a:spcAft>
                <a:spcPts val="600"/>
              </a:spcAft>
              <a:buFont typeface="Arial" panose="020B0604020202020204" pitchFamily="34" charset="0"/>
              <a:buChar char="•"/>
            </a:pPr>
            <a:endParaRPr lang="en-US" dirty="0">
              <a:solidFill>
                <a:schemeClr val="tx2"/>
              </a:solidFill>
            </a:endParaRPr>
          </a:p>
          <a:p>
            <a:pPr marL="285750" indent="-228600">
              <a:lnSpc>
                <a:spcPct val="90000"/>
              </a:lnSpc>
              <a:spcAft>
                <a:spcPts val="600"/>
              </a:spcAft>
              <a:buFont typeface="Arial" panose="020B0604020202020204" pitchFamily="34" charset="0"/>
              <a:buChar char="•"/>
            </a:pPr>
            <a:endParaRPr lang="en-US" dirty="0">
              <a:solidFill>
                <a:schemeClr val="tx2"/>
              </a:solidFill>
            </a:endParaRPr>
          </a:p>
        </p:txBody>
      </p:sp>
      <p:grpSp>
        <p:nvGrpSpPr>
          <p:cNvPr id="24" name="Group 2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2" name="Freeform: Shape 31">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Office building overlayed with stock market graphs">
            <a:extLst>
              <a:ext uri="{FF2B5EF4-FFF2-40B4-BE49-F238E27FC236}">
                <a16:creationId xmlns:a16="http://schemas.microsoft.com/office/drawing/2014/main" id="{835640E8-C402-091D-4182-1004093FFEE7}"/>
              </a:ext>
            </a:extLst>
          </p:cNvPr>
          <p:cNvPicPr>
            <a:picLocks noChangeAspect="1"/>
          </p:cNvPicPr>
          <p:nvPr/>
        </p:nvPicPr>
        <p:blipFill>
          <a:blip r:embed="rId2"/>
          <a:srcRect l="32456" r="4118"/>
          <a:stretch>
            <a:fillRect/>
          </a:stretch>
        </p:blipFill>
        <p:spPr>
          <a:xfrm>
            <a:off x="8205394" y="1629089"/>
            <a:ext cx="3452684" cy="3620021"/>
          </a:xfrm>
          <a:prstGeom prst="rect">
            <a:avLst/>
          </a:prstGeom>
        </p:spPr>
      </p:pic>
    </p:spTree>
    <p:extLst>
      <p:ext uri="{BB962C8B-B14F-4D97-AF65-F5344CB8AC3E}">
        <p14:creationId xmlns:p14="http://schemas.microsoft.com/office/powerpoint/2010/main" val="3825419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CE2F192E446F42AD7E0F71EF32EB9A" ma:contentTypeVersion="15" ma:contentTypeDescription="Create a new document." ma:contentTypeScope="" ma:versionID="e25a6079f2d261c399704b48191167ad">
  <xsd:schema xmlns:xsd="http://www.w3.org/2001/XMLSchema" xmlns:xs="http://www.w3.org/2001/XMLSchema" xmlns:p="http://schemas.microsoft.com/office/2006/metadata/properties" xmlns:ns2="f5efcb1a-2e6a-4784-99e4-4544a748a3f4" xmlns:ns3="6b17ddd0-9baf-4090-8b2c-a9b799358083" targetNamespace="http://schemas.microsoft.com/office/2006/metadata/properties" ma:root="true" ma:fieldsID="1361809d34ff2c005aa1677388a2d7e4" ns2:_="" ns3:_="">
    <xsd:import namespace="f5efcb1a-2e6a-4784-99e4-4544a748a3f4"/>
    <xsd:import namespace="6b17ddd0-9baf-4090-8b2c-a9b79935808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fcb1a-2e6a-4784-99e4-4544a748a3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6a8be21-5af9-4b98-a6a1-43521efa394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17ddd0-9baf-4090-8b2c-a9b79935808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0ca93ae-8f04-45ee-8236-50e1c0bb89c8}" ma:internalName="TaxCatchAll" ma:showField="CatchAllData" ma:web="6b17ddd0-9baf-4090-8b2c-a9b79935808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17ddd0-9baf-4090-8b2c-a9b799358083" xsi:nil="true"/>
    <lcf76f155ced4ddcb4097134ff3c332f xmlns="f5efcb1a-2e6a-4784-99e4-4544a748a3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BD2B54-0953-4211-8D72-01B33251F51B}">
  <ds:schemaRefs>
    <ds:schemaRef ds:uri="http://schemas.microsoft.com/sharepoint/v3/contenttype/forms"/>
  </ds:schemaRefs>
</ds:datastoreItem>
</file>

<file path=customXml/itemProps2.xml><?xml version="1.0" encoding="utf-8"?>
<ds:datastoreItem xmlns:ds="http://schemas.openxmlformats.org/officeDocument/2006/customXml" ds:itemID="{2EB5C2A2-96AD-4E6B-B0A1-3A5258E21FD7}">
  <ds:schemaRefs>
    <ds:schemaRef ds:uri="6b17ddd0-9baf-4090-8b2c-a9b799358083"/>
    <ds:schemaRef ds:uri="f5efcb1a-2e6a-4784-99e4-4544a748a3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C7C9EF-26FF-482C-B6DC-6BFD683039EC}">
  <ds:schemaRefs>
    <ds:schemaRef ds:uri="http://schemas.microsoft.com/office/2006/documentManagement/types"/>
    <ds:schemaRef ds:uri="http://purl.org/dc/elements/1.1/"/>
    <ds:schemaRef ds:uri="6b17ddd0-9baf-4090-8b2c-a9b799358083"/>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f5efcb1a-2e6a-4784-99e4-4544a748a3f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439</TotalTime>
  <Words>1637</Words>
  <Application>Microsoft Office PowerPoint</Application>
  <PresentationFormat>Widescreen</PresentationFormat>
  <Paragraphs>154</Paragraphs>
  <Slides>20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Century Gothic</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of Proceeds</vt:lpstr>
      <vt:lpstr>PowerPoint Presentation</vt:lpstr>
      <vt:lpstr>PowerPoint Presentation</vt:lpstr>
      <vt:lpstr>PowerPoint Presentation</vt:lpstr>
      <vt:lpstr>PowerPoint Presentation</vt:lpstr>
      <vt:lpstr>PowerPoint Presentation</vt:lpstr>
      <vt:lpstr>PowerPoint Presentation</vt:lpstr>
      <vt:lpstr>ASTM E3429 Standard Guide for Property Resilience Assessments</vt:lpstr>
      <vt:lpstr>FORTIFIED Program by IBHS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McCabe</dc:creator>
  <cp:lastModifiedBy>Laura Mondragon</cp:lastModifiedBy>
  <cp:revision>222</cp:revision>
  <dcterms:created xsi:type="dcterms:W3CDTF">2021-11-08T17:18:37Z</dcterms:created>
  <dcterms:modified xsi:type="dcterms:W3CDTF">2025-10-01T15:02:46Z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0x0101005CCE2F192E446F42AD7E0F71EF32EB9A</vt:lpwstr>
  </property>
  <property fmtid="{D5CDD505-2E9C-101B-9397-08002B2CF9AE}" pid="3" name="MediaServiceImageTags">
    <vt:lpwstr/>
  </property>
</Properties>
</file>