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16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ndy McCabe" userId="236e039d-a642-44d4-bc9a-4d73bf9e1791" providerId="ADAL" clId="{6647BF86-078D-4DED-8164-AACCEE69F024}"/>
    <pc:docChg chg="modSld">
      <pc:chgData name="Cindy McCabe" userId="236e039d-a642-44d4-bc9a-4d73bf9e1791" providerId="ADAL" clId="{6647BF86-078D-4DED-8164-AACCEE69F024}" dt="2025-07-29T21:24:41.289" v="0" actId="6549"/>
      <pc:docMkLst>
        <pc:docMk/>
      </pc:docMkLst>
      <pc:sldChg chg="modSp mod">
        <pc:chgData name="Cindy McCabe" userId="236e039d-a642-44d4-bc9a-4d73bf9e1791" providerId="ADAL" clId="{6647BF86-078D-4DED-8164-AACCEE69F024}" dt="2025-07-29T21:24:41.289" v="0" actId="6549"/>
        <pc:sldMkLst>
          <pc:docMk/>
          <pc:sldMk cId="3761459792" sldId="258"/>
        </pc:sldMkLst>
        <pc:graphicFrameChg chg="modGraphic">
          <ac:chgData name="Cindy McCabe" userId="236e039d-a642-44d4-bc9a-4d73bf9e1791" providerId="ADAL" clId="{6647BF86-078D-4DED-8164-AACCEE69F024}" dt="2025-07-29T21:24:41.289" v="0" actId="6549"/>
          <ac:graphicFrameMkLst>
            <pc:docMk/>
            <pc:sldMk cId="3761459792" sldId="258"/>
            <ac:graphicFrameMk id="4" creationId="{73FEF745-A9B3-993C-D596-8DCB47DC6669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172416-829B-4C51-951E-DFEAACEFA319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F91B4536-87D0-42D6-91AF-8976764A773A}">
      <dgm:prSet/>
      <dgm:spPr/>
      <dgm:t>
        <a:bodyPr/>
        <a:lstStyle/>
        <a:p>
          <a:r>
            <a:rPr lang="en-US" dirty="0"/>
            <a:t>Jan 1, 2026 – FEOC Restrictions Begin</a:t>
          </a:r>
        </a:p>
      </dgm:t>
    </dgm:pt>
    <dgm:pt modelId="{2FA94EA4-6C32-4DDB-81A5-C451C90054E5}" type="parTrans" cxnId="{F0F58416-E678-47C1-8EA3-DC03C088A769}">
      <dgm:prSet/>
      <dgm:spPr/>
      <dgm:t>
        <a:bodyPr/>
        <a:lstStyle/>
        <a:p>
          <a:endParaRPr lang="en-US"/>
        </a:p>
      </dgm:t>
    </dgm:pt>
    <dgm:pt modelId="{314FDBBA-978A-4CC8-919D-90A25A321B57}" type="sibTrans" cxnId="{F0F58416-E678-47C1-8EA3-DC03C088A769}">
      <dgm:prSet/>
      <dgm:spPr/>
      <dgm:t>
        <a:bodyPr/>
        <a:lstStyle/>
        <a:p>
          <a:endParaRPr lang="en-US"/>
        </a:p>
      </dgm:t>
    </dgm:pt>
    <dgm:pt modelId="{C6BEC8E9-9C3F-4932-9709-1A54C9255C4A}">
      <dgm:prSet/>
      <dgm:spPr/>
      <dgm:t>
        <a:bodyPr/>
        <a:lstStyle/>
        <a:p>
          <a:r>
            <a:rPr lang="en-US"/>
            <a:t>Aug 18, 2026 – IRS Guidance Expected Regarding Commencement of Construction</a:t>
          </a:r>
        </a:p>
      </dgm:t>
    </dgm:pt>
    <dgm:pt modelId="{B514671E-63DE-4FBA-8576-3B7AB37950F8}" type="parTrans" cxnId="{D5F4010D-DBB1-4419-A5FC-AA37CC0B9CCF}">
      <dgm:prSet/>
      <dgm:spPr/>
      <dgm:t>
        <a:bodyPr/>
        <a:lstStyle/>
        <a:p>
          <a:endParaRPr lang="en-US"/>
        </a:p>
      </dgm:t>
    </dgm:pt>
    <dgm:pt modelId="{F9F5D469-F983-4C6E-9553-194BC2316982}" type="sibTrans" cxnId="{D5F4010D-DBB1-4419-A5FC-AA37CC0B9CCF}">
      <dgm:prSet/>
      <dgm:spPr/>
      <dgm:t>
        <a:bodyPr/>
        <a:lstStyle/>
        <a:p>
          <a:endParaRPr lang="en-US"/>
        </a:p>
      </dgm:t>
    </dgm:pt>
    <dgm:pt modelId="{AC551AA6-335D-4673-8013-9483F7F2B529}" type="pres">
      <dgm:prSet presAssocID="{99172416-829B-4C51-951E-DFEAACEFA319}" presName="root" presStyleCnt="0">
        <dgm:presLayoutVars>
          <dgm:dir/>
          <dgm:resizeHandles val="exact"/>
        </dgm:presLayoutVars>
      </dgm:prSet>
      <dgm:spPr/>
    </dgm:pt>
    <dgm:pt modelId="{96FEDC31-1B70-44C0-BD03-D438514A3AF6}" type="pres">
      <dgm:prSet presAssocID="{99172416-829B-4C51-951E-DFEAACEFA319}" presName="container" presStyleCnt="0">
        <dgm:presLayoutVars>
          <dgm:dir/>
          <dgm:resizeHandles val="exact"/>
        </dgm:presLayoutVars>
      </dgm:prSet>
      <dgm:spPr/>
    </dgm:pt>
    <dgm:pt modelId="{9F727996-A3B2-4CB0-9092-07BD89ED9584}" type="pres">
      <dgm:prSet presAssocID="{F91B4536-87D0-42D6-91AF-8976764A773A}" presName="compNode" presStyleCnt="0"/>
      <dgm:spPr/>
    </dgm:pt>
    <dgm:pt modelId="{DBDB8124-4E74-4C7F-9C09-F6F4208F113E}" type="pres">
      <dgm:prSet presAssocID="{F91B4536-87D0-42D6-91AF-8976764A773A}" presName="iconBgRect" presStyleLbl="bgShp" presStyleIdx="0" presStyleCnt="2"/>
      <dgm:spPr/>
    </dgm:pt>
    <dgm:pt modelId="{35524900-2EDE-418B-805E-262C731E4CF2}" type="pres">
      <dgm:prSet presAssocID="{F91B4536-87D0-42D6-91AF-8976764A773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ED5DE0E-E26B-4D15-BBC3-921FBCF6EA2D}" type="pres">
      <dgm:prSet presAssocID="{F91B4536-87D0-42D6-91AF-8976764A773A}" presName="spaceRect" presStyleCnt="0"/>
      <dgm:spPr/>
    </dgm:pt>
    <dgm:pt modelId="{4F4032D0-7C23-43D0-BE9C-FBB13F5C81B5}" type="pres">
      <dgm:prSet presAssocID="{F91B4536-87D0-42D6-91AF-8976764A773A}" presName="textRect" presStyleLbl="revTx" presStyleIdx="0" presStyleCnt="2">
        <dgm:presLayoutVars>
          <dgm:chMax val="1"/>
          <dgm:chPref val="1"/>
        </dgm:presLayoutVars>
      </dgm:prSet>
      <dgm:spPr/>
    </dgm:pt>
    <dgm:pt modelId="{547BA1B4-09F7-44D9-A1EB-A3B5905706BF}" type="pres">
      <dgm:prSet presAssocID="{314FDBBA-978A-4CC8-919D-90A25A321B57}" presName="sibTrans" presStyleLbl="sibTrans2D1" presStyleIdx="0" presStyleCnt="0"/>
      <dgm:spPr/>
    </dgm:pt>
    <dgm:pt modelId="{38439DA3-C4BC-4D64-9C12-43D0DA19EB68}" type="pres">
      <dgm:prSet presAssocID="{C6BEC8E9-9C3F-4932-9709-1A54C9255C4A}" presName="compNode" presStyleCnt="0"/>
      <dgm:spPr/>
    </dgm:pt>
    <dgm:pt modelId="{5C4F7D91-873E-42F1-9D5F-7F6905AEA6DE}" type="pres">
      <dgm:prSet presAssocID="{C6BEC8E9-9C3F-4932-9709-1A54C9255C4A}" presName="iconBgRect" presStyleLbl="bgShp" presStyleIdx="1" presStyleCnt="2"/>
      <dgm:spPr/>
    </dgm:pt>
    <dgm:pt modelId="{3087C3F3-7B72-4AA8-9DE5-B7756781F27B}" type="pres">
      <dgm:prSet presAssocID="{C6BEC8E9-9C3F-4932-9709-1A54C9255C4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avator"/>
        </a:ext>
      </dgm:extLst>
    </dgm:pt>
    <dgm:pt modelId="{0F764667-AC7A-4553-A0AB-1D4725579C59}" type="pres">
      <dgm:prSet presAssocID="{C6BEC8E9-9C3F-4932-9709-1A54C9255C4A}" presName="spaceRect" presStyleCnt="0"/>
      <dgm:spPr/>
    </dgm:pt>
    <dgm:pt modelId="{34A5513C-4FA5-4AAF-BF60-9870398297D9}" type="pres">
      <dgm:prSet presAssocID="{C6BEC8E9-9C3F-4932-9709-1A54C9255C4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155A5B01-5D98-4C08-8785-4FBA0A0F105D}" type="presOf" srcId="{F91B4536-87D0-42D6-91AF-8976764A773A}" destId="{4F4032D0-7C23-43D0-BE9C-FBB13F5C81B5}" srcOrd="0" destOrd="0" presId="urn:microsoft.com/office/officeart/2018/2/layout/IconCircleList"/>
    <dgm:cxn modelId="{D5F4010D-DBB1-4419-A5FC-AA37CC0B9CCF}" srcId="{99172416-829B-4C51-951E-DFEAACEFA319}" destId="{C6BEC8E9-9C3F-4932-9709-1A54C9255C4A}" srcOrd="1" destOrd="0" parTransId="{B514671E-63DE-4FBA-8576-3B7AB37950F8}" sibTransId="{F9F5D469-F983-4C6E-9553-194BC2316982}"/>
    <dgm:cxn modelId="{F0F58416-E678-47C1-8EA3-DC03C088A769}" srcId="{99172416-829B-4C51-951E-DFEAACEFA319}" destId="{F91B4536-87D0-42D6-91AF-8976764A773A}" srcOrd="0" destOrd="0" parTransId="{2FA94EA4-6C32-4DDB-81A5-C451C90054E5}" sibTransId="{314FDBBA-978A-4CC8-919D-90A25A321B57}"/>
    <dgm:cxn modelId="{66D64E2A-ED47-43B5-A29C-DC68A43B4F79}" type="presOf" srcId="{314FDBBA-978A-4CC8-919D-90A25A321B57}" destId="{547BA1B4-09F7-44D9-A1EB-A3B5905706BF}" srcOrd="0" destOrd="0" presId="urn:microsoft.com/office/officeart/2018/2/layout/IconCircleList"/>
    <dgm:cxn modelId="{BD780F38-51BE-4717-8DAC-D2A1FC5964CF}" type="presOf" srcId="{99172416-829B-4C51-951E-DFEAACEFA319}" destId="{AC551AA6-335D-4673-8013-9483F7F2B529}" srcOrd="0" destOrd="0" presId="urn:microsoft.com/office/officeart/2018/2/layout/IconCircleList"/>
    <dgm:cxn modelId="{6B7641D6-56AD-4D8A-8FBE-21CAAFF6AD97}" type="presOf" srcId="{C6BEC8E9-9C3F-4932-9709-1A54C9255C4A}" destId="{34A5513C-4FA5-4AAF-BF60-9870398297D9}" srcOrd="0" destOrd="0" presId="urn:microsoft.com/office/officeart/2018/2/layout/IconCircleList"/>
    <dgm:cxn modelId="{45B28CB6-A259-462A-996F-35EDC69BD88E}" type="presParOf" srcId="{AC551AA6-335D-4673-8013-9483F7F2B529}" destId="{96FEDC31-1B70-44C0-BD03-D438514A3AF6}" srcOrd="0" destOrd="0" presId="urn:microsoft.com/office/officeart/2018/2/layout/IconCircleList"/>
    <dgm:cxn modelId="{EDB74BA2-14E2-476D-B8CA-C8061968C190}" type="presParOf" srcId="{96FEDC31-1B70-44C0-BD03-D438514A3AF6}" destId="{9F727996-A3B2-4CB0-9092-07BD89ED9584}" srcOrd="0" destOrd="0" presId="urn:microsoft.com/office/officeart/2018/2/layout/IconCircleList"/>
    <dgm:cxn modelId="{49471B0C-7A21-4C58-A027-45E74B749EDD}" type="presParOf" srcId="{9F727996-A3B2-4CB0-9092-07BD89ED9584}" destId="{DBDB8124-4E74-4C7F-9C09-F6F4208F113E}" srcOrd="0" destOrd="0" presId="urn:microsoft.com/office/officeart/2018/2/layout/IconCircleList"/>
    <dgm:cxn modelId="{62A0E27A-F4B7-44DC-B0C6-4BFC4C2513F2}" type="presParOf" srcId="{9F727996-A3B2-4CB0-9092-07BD89ED9584}" destId="{35524900-2EDE-418B-805E-262C731E4CF2}" srcOrd="1" destOrd="0" presId="urn:microsoft.com/office/officeart/2018/2/layout/IconCircleList"/>
    <dgm:cxn modelId="{678D21B5-C6B1-4029-A4EE-13677CDE1DF5}" type="presParOf" srcId="{9F727996-A3B2-4CB0-9092-07BD89ED9584}" destId="{6ED5DE0E-E26B-4D15-BBC3-921FBCF6EA2D}" srcOrd="2" destOrd="0" presId="urn:microsoft.com/office/officeart/2018/2/layout/IconCircleList"/>
    <dgm:cxn modelId="{BC102903-17B0-4AC4-BE34-FAF9569D919E}" type="presParOf" srcId="{9F727996-A3B2-4CB0-9092-07BD89ED9584}" destId="{4F4032D0-7C23-43D0-BE9C-FBB13F5C81B5}" srcOrd="3" destOrd="0" presId="urn:microsoft.com/office/officeart/2018/2/layout/IconCircleList"/>
    <dgm:cxn modelId="{4632FD16-38F7-476A-A6ED-D537716D8ED3}" type="presParOf" srcId="{96FEDC31-1B70-44C0-BD03-D438514A3AF6}" destId="{547BA1B4-09F7-44D9-A1EB-A3B5905706BF}" srcOrd="1" destOrd="0" presId="urn:microsoft.com/office/officeart/2018/2/layout/IconCircleList"/>
    <dgm:cxn modelId="{45A93A2A-DEE6-4BD3-B4E6-958FBD5AE6D6}" type="presParOf" srcId="{96FEDC31-1B70-44C0-BD03-D438514A3AF6}" destId="{38439DA3-C4BC-4D64-9C12-43D0DA19EB68}" srcOrd="2" destOrd="0" presId="urn:microsoft.com/office/officeart/2018/2/layout/IconCircleList"/>
    <dgm:cxn modelId="{784DBB69-A284-4035-85FA-9FE867D4FC1A}" type="presParOf" srcId="{38439DA3-C4BC-4D64-9C12-43D0DA19EB68}" destId="{5C4F7D91-873E-42F1-9D5F-7F6905AEA6DE}" srcOrd="0" destOrd="0" presId="urn:microsoft.com/office/officeart/2018/2/layout/IconCircleList"/>
    <dgm:cxn modelId="{3F379A67-5655-4D7D-A07F-09EAB1E7028D}" type="presParOf" srcId="{38439DA3-C4BC-4D64-9C12-43D0DA19EB68}" destId="{3087C3F3-7B72-4AA8-9DE5-B7756781F27B}" srcOrd="1" destOrd="0" presId="urn:microsoft.com/office/officeart/2018/2/layout/IconCircleList"/>
    <dgm:cxn modelId="{1486A203-633A-4109-899B-B02011361B2D}" type="presParOf" srcId="{38439DA3-C4BC-4D64-9C12-43D0DA19EB68}" destId="{0F764667-AC7A-4553-A0AB-1D4725579C59}" srcOrd="2" destOrd="0" presId="urn:microsoft.com/office/officeart/2018/2/layout/IconCircleList"/>
    <dgm:cxn modelId="{2D21F201-7452-4BA9-8CD1-3837E674FC67}" type="presParOf" srcId="{38439DA3-C4BC-4D64-9C12-43D0DA19EB68}" destId="{34A5513C-4FA5-4AAF-BF60-9870398297D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FC17F1-226B-4B78-892B-7ED849AD082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4C13BE-658A-453A-AAC9-DE229ADFA487}">
      <dgm:prSet/>
      <dgm:spPr/>
      <dgm:t>
        <a:bodyPr/>
        <a:lstStyle/>
        <a:p>
          <a:r>
            <a:rPr lang="en-US" dirty="0"/>
            <a:t>In order to qualify for the Tax credit projects must Either:</a:t>
          </a:r>
        </a:p>
      </dgm:t>
    </dgm:pt>
    <dgm:pt modelId="{841655CD-9BC3-4CCD-8B50-A6664D6415AA}" type="parTrans" cxnId="{442D9E34-2BB7-4C19-8880-6D962EEDB1E9}">
      <dgm:prSet/>
      <dgm:spPr/>
      <dgm:t>
        <a:bodyPr/>
        <a:lstStyle/>
        <a:p>
          <a:endParaRPr lang="en-US"/>
        </a:p>
      </dgm:t>
    </dgm:pt>
    <dgm:pt modelId="{EADFFDCD-BEBC-4DF0-B6D9-96586B088BE6}" type="sibTrans" cxnId="{442D9E34-2BB7-4C19-8880-6D962EEDB1E9}">
      <dgm:prSet/>
      <dgm:spPr/>
      <dgm:t>
        <a:bodyPr/>
        <a:lstStyle/>
        <a:p>
          <a:endParaRPr lang="en-US"/>
        </a:p>
      </dgm:t>
    </dgm:pt>
    <dgm:pt modelId="{7C97F07E-6159-4AA2-8AEE-A830F7637F63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dirty="0"/>
            <a:t> Start construction   by 7/3/2026</a:t>
          </a:r>
        </a:p>
      </dgm:t>
    </dgm:pt>
    <dgm:pt modelId="{C04827CB-7B21-4253-A7EE-63A428E9F731}" type="parTrans" cxnId="{4AAF978E-7166-4CB8-848D-EF20D55D24F0}">
      <dgm:prSet/>
      <dgm:spPr/>
      <dgm:t>
        <a:bodyPr/>
        <a:lstStyle/>
        <a:p>
          <a:endParaRPr lang="en-US"/>
        </a:p>
      </dgm:t>
    </dgm:pt>
    <dgm:pt modelId="{696402C5-0DBE-461D-B394-3A70AE04F214}" type="sibTrans" cxnId="{4AAF978E-7166-4CB8-848D-EF20D55D24F0}">
      <dgm:prSet/>
      <dgm:spPr/>
      <dgm:t>
        <a:bodyPr/>
        <a:lstStyle/>
        <a:p>
          <a:endParaRPr lang="en-US"/>
        </a:p>
      </dgm:t>
    </dgm:pt>
    <dgm:pt modelId="{89A0295C-7FDD-4404-B974-681E48BF6A40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dirty="0"/>
            <a:t> Be placed in service by 12/31/2027</a:t>
          </a:r>
        </a:p>
      </dgm:t>
    </dgm:pt>
    <dgm:pt modelId="{138A7BBC-F70E-406C-8203-E7C437BAA170}" type="parTrans" cxnId="{4D90F898-0DD9-4ADD-A619-02CD8F02B19E}">
      <dgm:prSet/>
      <dgm:spPr/>
      <dgm:t>
        <a:bodyPr/>
        <a:lstStyle/>
        <a:p>
          <a:endParaRPr lang="en-US"/>
        </a:p>
      </dgm:t>
    </dgm:pt>
    <dgm:pt modelId="{B2072930-205A-4E7C-9FA5-7CF5AE3EFB37}" type="sibTrans" cxnId="{4D90F898-0DD9-4ADD-A619-02CD8F02B19E}">
      <dgm:prSet/>
      <dgm:spPr/>
      <dgm:t>
        <a:bodyPr/>
        <a:lstStyle/>
        <a:p>
          <a:endParaRPr lang="en-US"/>
        </a:p>
      </dgm:t>
    </dgm:pt>
    <dgm:pt modelId="{AB59E495-918D-4A74-AF96-BF2FA37D054B}">
      <dgm:prSet/>
      <dgm:spPr/>
      <dgm:t>
        <a:bodyPr/>
        <a:lstStyle/>
        <a:p>
          <a:pPr>
            <a:buFontTx/>
            <a:buNone/>
          </a:pPr>
          <a:r>
            <a:rPr lang="en-US" dirty="0"/>
            <a:t>          OR</a:t>
          </a:r>
        </a:p>
      </dgm:t>
    </dgm:pt>
    <dgm:pt modelId="{359A238A-9D42-425E-B241-3473AFF258AD}" type="parTrans" cxnId="{3716E696-F491-4507-9753-CE3F29301C8D}">
      <dgm:prSet/>
      <dgm:spPr/>
      <dgm:t>
        <a:bodyPr/>
        <a:lstStyle/>
        <a:p>
          <a:endParaRPr lang="en-US"/>
        </a:p>
      </dgm:t>
    </dgm:pt>
    <dgm:pt modelId="{F04FAF56-AD5E-4A88-B7EB-BDCEC0350E02}" type="sibTrans" cxnId="{3716E696-F491-4507-9753-CE3F29301C8D}">
      <dgm:prSet/>
      <dgm:spPr/>
      <dgm:t>
        <a:bodyPr/>
        <a:lstStyle/>
        <a:p>
          <a:endParaRPr lang="en-US"/>
        </a:p>
      </dgm:t>
    </dgm:pt>
    <dgm:pt modelId="{95C3F4B3-84A0-414C-9B33-08946113EC05}" type="pres">
      <dgm:prSet presAssocID="{1EFC17F1-226B-4B78-892B-7ED849AD0823}" presName="Name0" presStyleCnt="0">
        <dgm:presLayoutVars>
          <dgm:dir/>
          <dgm:animLvl val="lvl"/>
          <dgm:resizeHandles val="exact"/>
        </dgm:presLayoutVars>
      </dgm:prSet>
      <dgm:spPr/>
    </dgm:pt>
    <dgm:pt modelId="{D6E8C0C5-6340-4F6F-BA5B-1C1CCE7DB2BA}" type="pres">
      <dgm:prSet presAssocID="{7E4C13BE-658A-453A-AAC9-DE229ADFA487}" presName="linNode" presStyleCnt="0"/>
      <dgm:spPr/>
    </dgm:pt>
    <dgm:pt modelId="{B0DA3172-FBF3-4892-BFD7-7FB8B78A550A}" type="pres">
      <dgm:prSet presAssocID="{7E4C13BE-658A-453A-AAC9-DE229ADFA487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AF0127BC-47BA-4B03-8D69-459F16016A43}" type="pres">
      <dgm:prSet presAssocID="{7E4C13BE-658A-453A-AAC9-DE229ADFA487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B1A3ED1A-E15E-42A9-B3ED-862DA6E3DF86}" type="presOf" srcId="{89A0295C-7FDD-4404-B974-681E48BF6A40}" destId="{AF0127BC-47BA-4B03-8D69-459F16016A43}" srcOrd="0" destOrd="2" presId="urn:microsoft.com/office/officeart/2005/8/layout/vList5"/>
    <dgm:cxn modelId="{AFD85032-0F5D-4DA9-B65B-ED663FBEE9B6}" type="presOf" srcId="{7E4C13BE-658A-453A-AAC9-DE229ADFA487}" destId="{B0DA3172-FBF3-4892-BFD7-7FB8B78A550A}" srcOrd="0" destOrd="0" presId="urn:microsoft.com/office/officeart/2005/8/layout/vList5"/>
    <dgm:cxn modelId="{442D9E34-2BB7-4C19-8880-6D962EEDB1E9}" srcId="{1EFC17F1-226B-4B78-892B-7ED849AD0823}" destId="{7E4C13BE-658A-453A-AAC9-DE229ADFA487}" srcOrd="0" destOrd="0" parTransId="{841655CD-9BC3-4CCD-8B50-A6664D6415AA}" sibTransId="{EADFFDCD-BEBC-4DF0-B6D9-96586B088BE6}"/>
    <dgm:cxn modelId="{2660B445-20DD-426A-B8F5-CC023292E06C}" type="presOf" srcId="{7C97F07E-6159-4AA2-8AEE-A830F7637F63}" destId="{AF0127BC-47BA-4B03-8D69-459F16016A43}" srcOrd="0" destOrd="0" presId="urn:microsoft.com/office/officeart/2005/8/layout/vList5"/>
    <dgm:cxn modelId="{4AAF978E-7166-4CB8-848D-EF20D55D24F0}" srcId="{7E4C13BE-658A-453A-AAC9-DE229ADFA487}" destId="{7C97F07E-6159-4AA2-8AEE-A830F7637F63}" srcOrd="0" destOrd="0" parTransId="{C04827CB-7B21-4253-A7EE-63A428E9F731}" sibTransId="{696402C5-0DBE-461D-B394-3A70AE04F214}"/>
    <dgm:cxn modelId="{3716E696-F491-4507-9753-CE3F29301C8D}" srcId="{7E4C13BE-658A-453A-AAC9-DE229ADFA487}" destId="{AB59E495-918D-4A74-AF96-BF2FA37D054B}" srcOrd="1" destOrd="0" parTransId="{359A238A-9D42-425E-B241-3473AFF258AD}" sibTransId="{F04FAF56-AD5E-4A88-B7EB-BDCEC0350E02}"/>
    <dgm:cxn modelId="{4D90F898-0DD9-4ADD-A619-02CD8F02B19E}" srcId="{7E4C13BE-658A-453A-AAC9-DE229ADFA487}" destId="{89A0295C-7FDD-4404-B974-681E48BF6A40}" srcOrd="2" destOrd="0" parTransId="{138A7BBC-F70E-406C-8203-E7C437BAA170}" sibTransId="{B2072930-205A-4E7C-9FA5-7CF5AE3EFB37}"/>
    <dgm:cxn modelId="{38572C99-691E-4290-8F94-3FE30586FB1F}" type="presOf" srcId="{1EFC17F1-226B-4B78-892B-7ED849AD0823}" destId="{95C3F4B3-84A0-414C-9B33-08946113EC05}" srcOrd="0" destOrd="0" presId="urn:microsoft.com/office/officeart/2005/8/layout/vList5"/>
    <dgm:cxn modelId="{6CA459B7-BA7C-4597-86B4-472CE995B55F}" type="presOf" srcId="{AB59E495-918D-4A74-AF96-BF2FA37D054B}" destId="{AF0127BC-47BA-4B03-8D69-459F16016A43}" srcOrd="0" destOrd="1" presId="urn:microsoft.com/office/officeart/2005/8/layout/vList5"/>
    <dgm:cxn modelId="{0CFD2F2A-AD0A-4952-91B8-30E9818E8678}" type="presParOf" srcId="{95C3F4B3-84A0-414C-9B33-08946113EC05}" destId="{D6E8C0C5-6340-4F6F-BA5B-1C1CCE7DB2BA}" srcOrd="0" destOrd="0" presId="urn:microsoft.com/office/officeart/2005/8/layout/vList5"/>
    <dgm:cxn modelId="{492A217F-79A2-43C5-BCFE-D064ABC33539}" type="presParOf" srcId="{D6E8C0C5-6340-4F6F-BA5B-1C1CCE7DB2BA}" destId="{B0DA3172-FBF3-4892-BFD7-7FB8B78A550A}" srcOrd="0" destOrd="0" presId="urn:microsoft.com/office/officeart/2005/8/layout/vList5"/>
    <dgm:cxn modelId="{7D5571E7-327F-42FE-B067-C3CF69EC67D9}" type="presParOf" srcId="{D6E8C0C5-6340-4F6F-BA5B-1C1CCE7DB2BA}" destId="{AF0127BC-47BA-4B03-8D69-459F16016A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DB8124-4E74-4C7F-9C09-F6F4208F113E}">
      <dsp:nvSpPr>
        <dsp:cNvPr id="0" name=""/>
        <dsp:cNvSpPr/>
      </dsp:nvSpPr>
      <dsp:spPr>
        <a:xfrm>
          <a:off x="868454" y="625530"/>
          <a:ext cx="802027" cy="80202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524900-2EDE-418B-805E-262C731E4CF2}">
      <dsp:nvSpPr>
        <dsp:cNvPr id="0" name=""/>
        <dsp:cNvSpPr/>
      </dsp:nvSpPr>
      <dsp:spPr>
        <a:xfrm>
          <a:off x="1036880" y="793956"/>
          <a:ext cx="465176" cy="46517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032D0-7C23-43D0-BE9C-FBB13F5C81B5}">
      <dsp:nvSpPr>
        <dsp:cNvPr id="0" name=""/>
        <dsp:cNvSpPr/>
      </dsp:nvSpPr>
      <dsp:spPr>
        <a:xfrm>
          <a:off x="1842345" y="625530"/>
          <a:ext cx="1890494" cy="802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Jan 1, 2026 – FEOC Restrictions Begin</a:t>
          </a:r>
        </a:p>
      </dsp:txBody>
      <dsp:txXfrm>
        <a:off x="1842345" y="625530"/>
        <a:ext cx="1890494" cy="802027"/>
      </dsp:txXfrm>
    </dsp:sp>
    <dsp:sp modelId="{5C4F7D91-873E-42F1-9D5F-7F6905AEA6DE}">
      <dsp:nvSpPr>
        <dsp:cNvPr id="0" name=""/>
        <dsp:cNvSpPr/>
      </dsp:nvSpPr>
      <dsp:spPr>
        <a:xfrm>
          <a:off x="4062244" y="625530"/>
          <a:ext cx="802027" cy="80202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7C3F3-7B72-4AA8-9DE5-B7756781F27B}">
      <dsp:nvSpPr>
        <dsp:cNvPr id="0" name=""/>
        <dsp:cNvSpPr/>
      </dsp:nvSpPr>
      <dsp:spPr>
        <a:xfrm>
          <a:off x="4230670" y="793956"/>
          <a:ext cx="465176" cy="46517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5513C-4FA5-4AAF-BF60-9870398297D9}">
      <dsp:nvSpPr>
        <dsp:cNvPr id="0" name=""/>
        <dsp:cNvSpPr/>
      </dsp:nvSpPr>
      <dsp:spPr>
        <a:xfrm>
          <a:off x="5036135" y="625530"/>
          <a:ext cx="1890494" cy="802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Aug 18, 2026 – IRS Guidance Expected Regarding Commencement of Construction</a:t>
          </a:r>
        </a:p>
      </dsp:txBody>
      <dsp:txXfrm>
        <a:off x="5036135" y="625530"/>
        <a:ext cx="1890494" cy="802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0127BC-47BA-4B03-8D69-459F16016A43}">
      <dsp:nvSpPr>
        <dsp:cNvPr id="0" name=""/>
        <dsp:cNvSpPr/>
      </dsp:nvSpPr>
      <dsp:spPr>
        <a:xfrm rot="5400000">
          <a:off x="2683998" y="-364970"/>
          <a:ext cx="2304528" cy="36106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500" kern="1200" dirty="0"/>
            <a:t> Start construction   by 7/3/2026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500" kern="1200" dirty="0"/>
            <a:t>          OR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500" kern="1200" dirty="0"/>
            <a:t> Be placed in service by 12/31/2027</a:t>
          </a:r>
        </a:p>
      </dsp:txBody>
      <dsp:txXfrm rot="-5400000">
        <a:off x="2030962" y="400564"/>
        <a:ext cx="3498102" cy="2079532"/>
      </dsp:txXfrm>
    </dsp:sp>
    <dsp:sp modelId="{B0DA3172-FBF3-4892-BFD7-7FB8B78A550A}">
      <dsp:nvSpPr>
        <dsp:cNvPr id="0" name=""/>
        <dsp:cNvSpPr/>
      </dsp:nvSpPr>
      <dsp:spPr>
        <a:xfrm>
          <a:off x="0" y="0"/>
          <a:ext cx="2030962" cy="2880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 order to qualify for the Tax credit projects must Either:</a:t>
          </a:r>
        </a:p>
      </dsp:txBody>
      <dsp:txXfrm>
        <a:off x="99143" y="99143"/>
        <a:ext cx="1832676" cy="2682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9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8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215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7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62114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87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89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4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0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1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7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8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2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9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76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1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09316A9-990D-4EC3-A671-70EE5C149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B0C6109-9159-49CA-AD7A-F9035539DB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86F14F5-308C-4EB6-87AB-05DE9501B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BA032363-A188-47C5-9D59-9B788809D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2C4077DF-6BB9-4069-AD28-6B1664EBB0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D2B8B50-3419-41ED-9A9F-3CF9EEB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C640498-2E73-4FA2-BEB6-C3596A458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240EEFC-4112-4C39-A816-C815774F6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ADF362B0-03EA-4800-9FAA-9F128587E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BA84559-2F4C-4795-9246-4C563F942D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FA77A1AA-CA47-4A91-A0A1-0A8CE31A9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3FEF745-A9B3-993C-D596-8DCB47DC6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69387"/>
              </p:ext>
            </p:extLst>
          </p:nvPr>
        </p:nvGraphicFramePr>
        <p:xfrm>
          <a:off x="805605" y="1593666"/>
          <a:ext cx="7341261" cy="4590389"/>
        </p:xfrm>
        <a:graphic>
          <a:graphicData uri="http://schemas.openxmlformats.org/drawingml/2006/table">
            <a:tbl>
              <a:tblPr firstRow="1" bandRow="1"/>
              <a:tblGrid>
                <a:gridCol w="2489624">
                  <a:extLst>
                    <a:ext uri="{9D8B030D-6E8A-4147-A177-3AD203B41FA5}">
                      <a16:colId xmlns:a16="http://schemas.microsoft.com/office/drawing/2014/main" val="3756955875"/>
                    </a:ext>
                  </a:extLst>
                </a:gridCol>
                <a:gridCol w="2228687">
                  <a:extLst>
                    <a:ext uri="{9D8B030D-6E8A-4147-A177-3AD203B41FA5}">
                      <a16:colId xmlns:a16="http://schemas.microsoft.com/office/drawing/2014/main" val="1102025614"/>
                    </a:ext>
                  </a:extLst>
                </a:gridCol>
                <a:gridCol w="2622950">
                  <a:extLst>
                    <a:ext uri="{9D8B030D-6E8A-4147-A177-3AD203B41FA5}">
                      <a16:colId xmlns:a16="http://schemas.microsoft.com/office/drawing/2014/main" val="2349925722"/>
                    </a:ext>
                  </a:extLst>
                </a:gridCol>
              </a:tblGrid>
              <a:tr h="399370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0">
                          <a:effectLst/>
                          <a:latin typeface="Aptos" panose="020B0004020202020204" pitchFamily="34" charset="0"/>
                        </a:rPr>
                        <a:t>Program</a:t>
                      </a: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0">
                          <a:effectLst/>
                          <a:latin typeface="Aptos" panose="020B0004020202020204" pitchFamily="34" charset="0"/>
                        </a:rPr>
                        <a:t>Deadline / Key Date</a:t>
                      </a: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0">
                          <a:effectLst/>
                          <a:latin typeface="Aptos" panose="020B0004020202020204" pitchFamily="34" charset="0"/>
                        </a:rPr>
                        <a:t>Notes</a:t>
                      </a: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>
                      <a:noFill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414186"/>
                  </a:ext>
                </a:extLst>
              </a:tr>
              <a:tr h="643167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0" dirty="0">
                          <a:effectLst/>
                          <a:latin typeface="Aptos" panose="020B0004020202020204" pitchFamily="34" charset="0"/>
                        </a:rPr>
                        <a:t>EV Tax Credit</a:t>
                      </a:r>
                      <a:r>
                        <a:rPr lang="en-US" sz="1600" b="0" i="0" dirty="0">
                          <a:effectLst/>
                          <a:latin typeface="Aptos" panose="020B0004020202020204" pitchFamily="34" charset="0"/>
                        </a:rPr>
                        <a:t>  </a:t>
                      </a:r>
                      <a:endParaRPr lang="en-US" sz="2400" b="0" i="0" dirty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September 30, 2025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Ends for eligible electric vehicle purchases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221302"/>
                  </a:ext>
                </a:extLst>
              </a:tr>
              <a:tr h="88696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0" dirty="0">
                          <a:effectLst/>
                          <a:latin typeface="Aptos" panose="020B0004020202020204" pitchFamily="34" charset="0"/>
                        </a:rPr>
                        <a:t>Home Energy Efficiency Credit</a:t>
                      </a:r>
                      <a:r>
                        <a:rPr lang="en-US" sz="1600" b="0" i="0" dirty="0">
                          <a:effectLst/>
                          <a:latin typeface="Aptos" panose="020B0004020202020204" pitchFamily="34" charset="0"/>
                        </a:rPr>
                        <a:t>  </a:t>
                      </a:r>
                      <a:endParaRPr lang="en-US" sz="2400" b="0" i="0" dirty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December 31, 2025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Ends for upgrades like insulation, windows, HVAC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074249"/>
                  </a:ext>
                </a:extLst>
              </a:tr>
              <a:tr h="88696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0">
                          <a:effectLst/>
                          <a:latin typeface="Aptos" panose="020B0004020202020204" pitchFamily="34" charset="0"/>
                        </a:rPr>
                        <a:t>Residential Solar Credit</a:t>
                      </a: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December 31, 2025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dirty="0">
                          <a:effectLst/>
                          <a:latin typeface="Aptos" panose="020B0004020202020204" pitchFamily="34" charset="0"/>
                        </a:rPr>
                        <a:t>Must complete install by this date to qualify. Check with your </a:t>
                      </a: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tax professional*</a:t>
                      </a:r>
                      <a:endParaRPr lang="en-US" sz="2400" b="0" i="0" dirty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848195"/>
                  </a:ext>
                </a:extLst>
              </a:tr>
              <a:tr h="88696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0">
                          <a:effectLst/>
                          <a:latin typeface="Aptos" panose="020B0004020202020204" pitchFamily="34" charset="0"/>
                        </a:rPr>
                        <a:t>EV Charging Station Credit</a:t>
                      </a: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June 30, 2026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Ends for home or business charging station installations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441844"/>
                  </a:ext>
                </a:extLst>
              </a:tr>
              <a:tr h="886963"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1" i="0">
                          <a:effectLst/>
                          <a:latin typeface="Aptos" panose="020B0004020202020204" pitchFamily="34" charset="0"/>
                        </a:rPr>
                        <a:t>Battery Storage Credit</a:t>
                      </a: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>
                          <a:effectLst/>
                          <a:latin typeface="Aptos" panose="020B0004020202020204" pitchFamily="34" charset="0"/>
                        </a:rPr>
                        <a:t>December 31, 2033  </a:t>
                      </a:r>
                      <a:endParaRPr lang="en-US" sz="2400" b="0" i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lnSpc>
                          <a:spcPts val="1564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600" b="0" i="0" dirty="0">
                          <a:effectLst/>
                          <a:latin typeface="Aptos" panose="020B0004020202020204" pitchFamily="34" charset="0"/>
                        </a:rPr>
                        <a:t>Ends for standalone or solar-paired battery systems  </a:t>
                      </a:r>
                      <a:endParaRPr lang="en-US" sz="2400" b="0" i="0" dirty="0">
                        <a:effectLst/>
                      </a:endParaRPr>
                    </a:p>
                  </a:txBody>
                  <a:tcPr marL="119921" marR="119921" marT="59959" marB="59959">
                    <a:lnL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8B9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600116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4EABDF-E2C9-6C58-623F-14C86C20301F}"/>
              </a:ext>
            </a:extLst>
          </p:cNvPr>
          <p:cNvSpPr txBox="1"/>
          <p:nvPr/>
        </p:nvSpPr>
        <p:spPr>
          <a:xfrm>
            <a:off x="914400" y="783771"/>
            <a:ext cx="6904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ptos" panose="020B0004020202020204" pitchFamily="34" charset="0"/>
              </a:rPr>
              <a:t>Clean Energy Tax Credit Updates </a:t>
            </a:r>
          </a:p>
        </p:txBody>
      </p:sp>
    </p:spTree>
    <p:extLst>
      <p:ext uri="{BB962C8B-B14F-4D97-AF65-F5344CB8AC3E}">
        <p14:creationId xmlns:p14="http://schemas.microsoft.com/office/powerpoint/2010/main" val="376145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020" y="3936456"/>
            <a:ext cx="8317705" cy="24532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More Important Dates for </a:t>
            </a:r>
            <a:r>
              <a:rPr lang="en-US" sz="2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Commercial Solar Installations</a:t>
            </a: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CB2B73E6-21F5-DD06-2A37-2A685AE534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9812518"/>
              </p:ext>
            </p:extLst>
          </p:nvPr>
        </p:nvGraphicFramePr>
        <p:xfrm>
          <a:off x="-420506" y="4764027"/>
          <a:ext cx="7795084" cy="2053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6F12AB1C-54EF-BECF-58E0-3B7DBF9375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860092"/>
              </p:ext>
            </p:extLst>
          </p:nvPr>
        </p:nvGraphicFramePr>
        <p:xfrm>
          <a:off x="1092529" y="1567543"/>
          <a:ext cx="5641563" cy="288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82552" y="4683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Commercial Solar Tax Credits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1176</TotalTime>
  <Words>150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Trebuchet MS</vt:lpstr>
      <vt:lpstr>Wingdings</vt:lpstr>
      <vt:lpstr>Wingdings 3</vt:lpstr>
      <vt:lpstr>Facet</vt:lpstr>
      <vt:lpstr>PowerPoint Presentation</vt:lpstr>
      <vt:lpstr>More Important Dates for  Commercial Solar Installations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Cindy McCabe</cp:lastModifiedBy>
  <cp:revision>3</cp:revision>
  <dcterms:created xsi:type="dcterms:W3CDTF">2013-01-27T09:14:16Z</dcterms:created>
  <dcterms:modified xsi:type="dcterms:W3CDTF">2025-07-29T21:24:46Z</dcterms:modified>
  <cp:category/>
</cp:coreProperties>
</file>